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561" r:id="rId2"/>
    <p:sldId id="550" r:id="rId3"/>
    <p:sldId id="545" r:id="rId4"/>
    <p:sldId id="518" r:id="rId5"/>
    <p:sldId id="572" r:id="rId6"/>
    <p:sldId id="573" r:id="rId7"/>
    <p:sldId id="562" r:id="rId8"/>
    <p:sldId id="563" r:id="rId9"/>
    <p:sldId id="555" r:id="rId10"/>
    <p:sldId id="546" r:id="rId11"/>
    <p:sldId id="553" r:id="rId12"/>
    <p:sldId id="558" r:id="rId13"/>
    <p:sldId id="559" r:id="rId14"/>
    <p:sldId id="560" r:id="rId15"/>
    <p:sldId id="574" r:id="rId16"/>
    <p:sldId id="575" r:id="rId17"/>
    <p:sldId id="576" r:id="rId18"/>
    <p:sldId id="577" r:id="rId19"/>
  </p:sldIdLst>
  <p:sldSz cx="9906000" cy="6858000" type="A4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524"/>
    <a:srgbClr val="4E5F6C"/>
    <a:srgbClr val="AACBF2"/>
    <a:srgbClr val="D60000"/>
    <a:srgbClr val="FFD54F"/>
    <a:srgbClr val="A9A9A9"/>
    <a:srgbClr val="661C1C"/>
    <a:srgbClr val="ECECEC"/>
    <a:srgbClr val="F5CEBD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5100" autoAdjust="0"/>
  </p:normalViewPr>
  <p:slideViewPr>
    <p:cSldViewPr snapToGrid="0">
      <p:cViewPr>
        <p:scale>
          <a:sx n="78" d="100"/>
          <a:sy n="78" d="100"/>
        </p:scale>
        <p:origin x="-732" y="18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51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946351" cy="497839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34" y="2"/>
            <a:ext cx="2946351" cy="497839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r">
              <a:defRPr sz="1200"/>
            </a:lvl1pPr>
          </a:lstStyle>
          <a:p>
            <a:fld id="{E173B722-C6B4-4C75-B52C-F23C74DDC2CB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9431977"/>
            <a:ext cx="2946351" cy="497839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34" y="9431977"/>
            <a:ext cx="2946351" cy="497839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r">
              <a:defRPr sz="1200"/>
            </a:lvl1pPr>
          </a:lstStyle>
          <a:p>
            <a:fld id="{E55674B3-5034-49C5-A058-1080E7A7AC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551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7047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7047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r">
              <a:defRPr sz="1200"/>
            </a:lvl1pPr>
          </a:lstStyle>
          <a:p>
            <a:fld id="{45814E68-F52D-4453-8F89-39C0ADEAAD5F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4" tIns="45707" rIns="91414" bIns="457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6" y="4778319"/>
            <a:ext cx="5438775" cy="3909674"/>
          </a:xfrm>
          <a:prstGeom prst="rect">
            <a:avLst/>
          </a:prstGeom>
        </p:spPr>
        <p:txBody>
          <a:bodyPr vert="horz" lIns="91414" tIns="45707" rIns="91414" bIns="4570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2766"/>
            <a:ext cx="2946400" cy="497047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32766"/>
            <a:ext cx="2946400" cy="497047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r">
              <a:defRPr sz="1200"/>
            </a:lvl1pPr>
          </a:lstStyle>
          <a:p>
            <a:fld id="{2F640818-4261-491C-960B-326372EC99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86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40818-4261-491C-960B-326372EC993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10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40818-4261-491C-960B-326372EC993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67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40818-4261-491C-960B-326372EC993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2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40818-4261-491C-960B-326372EC993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2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40818-4261-491C-960B-326372EC993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2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40818-4261-491C-960B-326372EC993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2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40818-4261-491C-960B-326372EC993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34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40818-4261-491C-960B-326372EC993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100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40818-4261-491C-960B-326372EC993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45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40818-4261-491C-960B-326372EC993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388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40818-4261-491C-960B-326372EC993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056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40818-4261-491C-960B-326372EC993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221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40818-4261-491C-960B-326372EC993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4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40818-4261-491C-960B-326372EC993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53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40818-4261-491C-960B-326372EC993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49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40818-4261-491C-960B-326372EC993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813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40818-4261-491C-960B-326372EC993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1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C9D5-C9CA-3A43-8F4E-97695D0AA1BD}" type="datetime1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9E76-C468-4D5C-8D7A-EB6126F66C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19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A88A1-E007-2A49-B68C-9888815F0B7A}" type="datetime1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9E76-C468-4D5C-8D7A-EB6126F66C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75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19638-1F39-794B-9E8F-4DCF97ECACFB}" type="datetime1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9E76-C468-4D5C-8D7A-EB6126F66C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43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7E-BB22-DA47-B778-614C0B79123A}" type="datetime1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9E76-C468-4D5C-8D7A-EB6126F66C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20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7D2AA-2C17-A04A-AFE5-DDE30BF2E245}" type="datetime1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9E76-C468-4D5C-8D7A-EB6126F66C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84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5EA4-0E1D-7649-B425-D606FF7D74EA}" type="datetime1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9E76-C468-4D5C-8D7A-EB6126F66C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71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E1D0-653D-0D44-80C4-4E0CCA5B09A6}" type="datetime1">
              <a:rPr lang="ru-RU" smtClean="0"/>
              <a:pPr/>
              <a:t>20.12.2019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9E76-C468-4D5C-8D7A-EB6126F66C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45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2E97-3132-0249-A835-C264487739B7}" type="datetime1">
              <a:rPr lang="ru-RU" smtClean="0"/>
              <a:pPr/>
              <a:t>20.12.2019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9E76-C468-4D5C-8D7A-EB6126F66C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47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BB8C-4282-1A47-B145-E09E3704954F}" type="datetime1">
              <a:rPr lang="ru-RU" smtClean="0"/>
              <a:pPr/>
              <a:t>20.12.2019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9E76-C468-4D5C-8D7A-EB6126F66C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50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434F-77ED-934D-BEAF-792F1640DF78}" type="datetime1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9E76-C468-4D5C-8D7A-EB6126F66C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8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62E74-B615-D14D-B2D0-BA6C2AB741B0}" type="datetime1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9E76-C468-4D5C-8D7A-EB6126F66C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60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AEA65-DA91-C14E-BD84-44C09257E51A}" type="datetime1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29E76-C468-4D5C-8D7A-EB6126F66C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6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nica.ru/ru/byexperts/experts_list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https://nok-nark.ru/spk/detail/036" TargetMode="External"/><Relationship Id="rId4" Type="http://schemas.openxmlformats.org/officeDocument/2006/relationships/hyperlink" Target="http://obrnadzor.gov.ru/ru/activity/public_services/accreditation/exp_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spkobr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nok-nark.ru/spk/detail/036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spkrf.ru/soveti/item/173-spk-obr.html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" descr="0001 (7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191" y="545195"/>
            <a:ext cx="957589" cy="63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5">
            <a:extLst>
              <a:ext uri="{FF2B5EF4-FFF2-40B4-BE49-F238E27FC236}">
                <a16:creationId xmlns="" xmlns:a16="http://schemas.microsoft.com/office/drawing/2014/main" id="{5A192CDB-E448-46E4-A82C-1D5B0152594B}"/>
              </a:ext>
            </a:extLst>
          </p:cNvPr>
          <p:cNvGrpSpPr/>
          <p:nvPr/>
        </p:nvGrpSpPr>
        <p:grpSpPr>
          <a:xfrm>
            <a:off x="1" y="1875380"/>
            <a:ext cx="9905999" cy="47136"/>
            <a:chOff x="596348" y="1060174"/>
            <a:chExt cx="11595652" cy="53010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C0E2408D-16AE-457C-961D-1D808856B52A}"/>
                </a:ext>
              </a:extLst>
            </p:cNvPr>
            <p:cNvCxnSpPr/>
            <p:nvPr/>
          </p:nvCxnSpPr>
          <p:spPr>
            <a:xfrm>
              <a:off x="596348" y="1113184"/>
              <a:ext cx="11595652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="" xmlns:a16="http://schemas.microsoft.com/office/drawing/2014/main" id="{3632E4AD-379D-46F8-875E-943A1ECD69AF}"/>
                </a:ext>
              </a:extLst>
            </p:cNvPr>
            <p:cNvCxnSpPr/>
            <p:nvPr/>
          </p:nvCxnSpPr>
          <p:spPr>
            <a:xfrm>
              <a:off x="596348" y="1060174"/>
              <a:ext cx="11595652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Рисунок 11">
            <a:extLst>
              <a:ext uri="{FF2B5EF4-FFF2-40B4-BE49-F238E27FC236}">
                <a16:creationId xmlns="" xmlns:a16="http://schemas.microsoft.com/office/drawing/2014/main" id="{C58AE7FD-0A6F-4919-90D1-0C3A98F512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31" y="2461415"/>
            <a:ext cx="2092087" cy="209208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F35A912-D6E1-4737-A9CF-B30C9A9507AE}"/>
              </a:ext>
            </a:extLst>
          </p:cNvPr>
          <p:cNvSpPr/>
          <p:nvPr/>
        </p:nvSpPr>
        <p:spPr>
          <a:xfrm>
            <a:off x="390006" y="4877246"/>
            <a:ext cx="54751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2060"/>
                </a:solidFill>
                <a:latin typeface="Georgia" charset="0"/>
                <a:ea typeface="Times New Roman" charset="0"/>
                <a:cs typeface="Times New Roman" charset="0"/>
              </a:rPr>
              <a:t>Председатель Российского общества «Знание», </a:t>
            </a:r>
            <a:endParaRPr lang="en-US" sz="1600" i="1" dirty="0" smtClean="0">
              <a:solidFill>
                <a:srgbClr val="002060"/>
              </a:solidFill>
              <a:latin typeface="Georgia" charset="0"/>
              <a:ea typeface="Times New Roman" charset="0"/>
              <a:cs typeface="Times New Roman" charset="0"/>
            </a:endParaRPr>
          </a:p>
          <a:p>
            <a:r>
              <a:rPr lang="ru-RU" sz="1600" i="1" dirty="0" smtClean="0">
                <a:solidFill>
                  <a:srgbClr val="002060"/>
                </a:solidFill>
                <a:latin typeface="Georgia" charset="0"/>
                <a:ea typeface="Times New Roman" charset="0"/>
                <a:cs typeface="Times New Roman" charset="0"/>
              </a:rPr>
              <a:t>Председатель СПК в сфере образования,</a:t>
            </a:r>
          </a:p>
          <a:p>
            <a:r>
              <a:rPr lang="ru-RU" sz="1600" i="1" dirty="0" smtClean="0">
                <a:solidFill>
                  <a:srgbClr val="002060"/>
                </a:solidFill>
                <a:latin typeface="Georgia" charset="0"/>
                <a:ea typeface="Times New Roman" charset="0"/>
                <a:cs typeface="Times New Roman" charset="0"/>
              </a:rPr>
              <a:t>Заместитель председателя комитета</a:t>
            </a:r>
            <a:br>
              <a:rPr lang="ru-RU" sz="1600" i="1" dirty="0" smtClean="0">
                <a:solidFill>
                  <a:srgbClr val="002060"/>
                </a:solidFill>
                <a:latin typeface="Georgia" charset="0"/>
                <a:ea typeface="Times New Roman" charset="0"/>
                <a:cs typeface="Times New Roman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Georgia" charset="0"/>
                <a:ea typeface="Times New Roman" charset="0"/>
                <a:cs typeface="Times New Roman" charset="0"/>
              </a:rPr>
              <a:t>государственной Думы РФ по образованию и науке </a:t>
            </a:r>
          </a:p>
          <a:p>
            <a:r>
              <a:rPr lang="ru-RU" sz="1600" i="1" dirty="0" smtClean="0">
                <a:solidFill>
                  <a:srgbClr val="002060"/>
                </a:solidFill>
                <a:latin typeface="Georgia" charset="0"/>
                <a:ea typeface="Times New Roman" charset="0"/>
                <a:cs typeface="Times New Roman" charset="0"/>
              </a:rPr>
              <a:t>Л.Н</a:t>
            </a:r>
            <a:r>
              <a:rPr lang="ru-RU" sz="1600" i="1" dirty="0">
                <a:solidFill>
                  <a:srgbClr val="002060"/>
                </a:solidFill>
                <a:latin typeface="Georgia" charset="0"/>
                <a:ea typeface="Times New Roman" charset="0"/>
                <a:cs typeface="Times New Roman" charset="0"/>
              </a:rPr>
              <a:t>. Духанина</a:t>
            </a:r>
            <a:endParaRPr lang="ru-RU" sz="1600" dirty="0"/>
          </a:p>
        </p:txBody>
      </p:sp>
      <p:pic>
        <p:nvPicPr>
          <p:cNvPr id="12" name="Picture 2" descr="L:\СПК ИНФО\sovet_vector_materials\OUT_vector\Elements\logo_sov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4395" y="458325"/>
            <a:ext cx="1965510" cy="794940"/>
          </a:xfrm>
          <a:prstGeom prst="rect">
            <a:avLst/>
          </a:prstGeom>
          <a:noFill/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42F4C3C-C616-4E10-96CF-A635AB00078E}"/>
              </a:ext>
            </a:extLst>
          </p:cNvPr>
          <p:cNvSpPr/>
          <p:nvPr/>
        </p:nvSpPr>
        <p:spPr>
          <a:xfrm>
            <a:off x="3039035" y="2461415"/>
            <a:ext cx="6420745" cy="2092087"/>
          </a:xfrm>
          <a:prstGeom prst="rect">
            <a:avLst/>
          </a:prstGeom>
          <a:solidFill>
            <a:schemeClr val="tx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endParaRPr lang="ru-RU" sz="3200" b="1" dirty="0">
              <a:solidFill>
                <a:schemeClr val="bg1"/>
              </a:solidFill>
            </a:endParaRPr>
          </a:p>
          <a:p>
            <a:pPr marL="182563"/>
            <a:r>
              <a:rPr lang="ru-RU" sz="3200" b="1" dirty="0">
                <a:solidFill>
                  <a:schemeClr val="bg1"/>
                </a:solidFill>
              </a:rPr>
              <a:t>СОВЕТ ПО ПРОФЕССИОНАЛЬНЫМ КВАЛИФИКАЦИЯМ </a:t>
            </a:r>
          </a:p>
          <a:p>
            <a:pPr marL="182563"/>
            <a:r>
              <a:rPr lang="ru-RU" sz="3200" b="1" dirty="0">
                <a:solidFill>
                  <a:schemeClr val="bg1"/>
                </a:solidFill>
              </a:rPr>
              <a:t>В СФЕРЕ ОБРАЗОВАНИЯ</a:t>
            </a:r>
          </a:p>
          <a:p>
            <a:pPr marL="182563"/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E91862A-61F0-4969-A43D-BD56AAB861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6" y="545195"/>
            <a:ext cx="2980668" cy="679106"/>
          </a:xfrm>
          <a:prstGeom prst="rect">
            <a:avLst/>
          </a:prstGeom>
        </p:spPr>
      </p:pic>
      <p:pic>
        <p:nvPicPr>
          <p:cNvPr id="16" name="Picture 2" descr="http://atr.my1.ru/foto3/fotonew7/NWTP97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3626" y="615097"/>
            <a:ext cx="2494844" cy="498969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383395" y="6029483"/>
            <a:ext cx="4076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</a:t>
            </a:r>
            <a:r>
              <a:rPr lang="en-US" alt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</a:t>
            </a:r>
            <a:r>
              <a:rPr lang="ru-RU" alt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.12.2019</a:t>
            </a:r>
            <a:endParaRPr lang="ru-RU" alt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762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0853" y="308482"/>
            <a:ext cx="706514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cap="all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СПК в сфере образования - </a:t>
            </a:r>
          </a:p>
          <a:p>
            <a:pPr algn="just">
              <a:lnSpc>
                <a:spcPct val="90000"/>
              </a:lnSpc>
            </a:pPr>
            <a:r>
              <a:rPr lang="ru-RU" altLang="ru-RU" cap="all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НАЦИОНАЛЬНЫЙ ПРОЕКТ «ОБРАЗОВАНИЕ»</a:t>
            </a:r>
            <a:endParaRPr lang="ru-RU" cap="all" dirty="0">
              <a:solidFill>
                <a:srgbClr val="002060"/>
              </a:solidFill>
              <a:latin typeface="Georgia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B58EE001-B34A-469B-9AAF-7AE3008512A1}"/>
              </a:ext>
            </a:extLst>
          </p:cNvPr>
          <p:cNvGrpSpPr/>
          <p:nvPr/>
        </p:nvGrpSpPr>
        <p:grpSpPr>
          <a:xfrm>
            <a:off x="1" y="982116"/>
            <a:ext cx="9905999" cy="47136"/>
            <a:chOff x="596348" y="1060174"/>
            <a:chExt cx="11595652" cy="53010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="" xmlns:a16="http://schemas.microsoft.com/office/drawing/2014/main" id="{46EFA4B6-F159-453B-B92F-95A90F658693}"/>
                </a:ext>
              </a:extLst>
            </p:cNvPr>
            <p:cNvCxnSpPr/>
            <p:nvPr/>
          </p:nvCxnSpPr>
          <p:spPr>
            <a:xfrm>
              <a:off x="596348" y="1113184"/>
              <a:ext cx="11595652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="" xmlns:a16="http://schemas.microsoft.com/office/drawing/2014/main" id="{5D51B7DF-1B72-49D9-8A08-EE695DEEDC53}"/>
                </a:ext>
              </a:extLst>
            </p:cNvPr>
            <p:cNvCxnSpPr/>
            <p:nvPr/>
          </p:nvCxnSpPr>
          <p:spPr>
            <a:xfrm>
              <a:off x="596348" y="1060174"/>
              <a:ext cx="11595652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DCE6EC42-D8B6-419E-8691-77D44823F723}"/>
              </a:ext>
            </a:extLst>
          </p:cNvPr>
          <p:cNvSpPr/>
          <p:nvPr/>
        </p:nvSpPr>
        <p:spPr>
          <a:xfrm>
            <a:off x="-20148" y="0"/>
            <a:ext cx="438750" cy="6858000"/>
          </a:xfrm>
          <a:prstGeom prst="rect">
            <a:avLst/>
          </a:prstGeom>
          <a:solidFill>
            <a:schemeClr val="tx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fld id="{69329E76-C468-4D5C-8D7A-EB6126F66CC1}" type="slidenum">
              <a:rPr lang="ru-RU" sz="1625" b="1">
                <a:solidFill>
                  <a:schemeClr val="bg1"/>
                </a:solidFill>
              </a:rPr>
              <a:pPr algn="ctr"/>
              <a:t>10</a:t>
            </a:fld>
            <a:endParaRPr lang="ru-RU" sz="1625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FBB71D6-AD09-48C9-B582-509DB530FE88}"/>
              </a:ext>
            </a:extLst>
          </p:cNvPr>
          <p:cNvSpPr/>
          <p:nvPr/>
        </p:nvSpPr>
        <p:spPr>
          <a:xfrm>
            <a:off x="646184" y="1758667"/>
            <a:ext cx="8051211" cy="76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600"/>
              </a:spcAft>
            </a:pPr>
            <a:r>
              <a:rPr lang="ru-RU" b="1" cap="all" dirty="0">
                <a:solidFill>
                  <a:srgbClr val="002060"/>
                </a:solidFill>
                <a:latin typeface="Georgia" charset="0"/>
              </a:rPr>
              <a:t>Разработка </a:t>
            </a:r>
          </a:p>
          <a:p>
            <a:pPr indent="450215" algn="just">
              <a:lnSpc>
                <a:spcPct val="107000"/>
              </a:lnSpc>
              <a:spcAft>
                <a:spcPts val="600"/>
              </a:spcAft>
            </a:pPr>
            <a:r>
              <a:rPr lang="ru-RU" b="1" cap="all" dirty="0">
                <a:solidFill>
                  <a:srgbClr val="002060"/>
                </a:solidFill>
                <a:latin typeface="Georgia" charset="0"/>
              </a:rPr>
              <a:t>«Атласа педагогических профессий будущего»: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543B5C-96B5-4C0F-BF1B-398471101AE9}"/>
              </a:ext>
            </a:extLst>
          </p:cNvPr>
          <p:cNvSpPr/>
          <p:nvPr/>
        </p:nvSpPr>
        <p:spPr>
          <a:xfrm>
            <a:off x="2794736" y="2865192"/>
            <a:ext cx="4953000" cy="23315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Georgia" charset="0"/>
              </a:rPr>
              <a:t>инструктор по интернет-серфингу;</a:t>
            </a:r>
          </a:p>
          <a:p>
            <a:pPr marL="342900" indent="-342900" algn="just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Georgia" charset="0"/>
              </a:rPr>
              <a:t>веб-психолог;</a:t>
            </a:r>
          </a:p>
          <a:p>
            <a:pPr marL="342900" indent="-342900" algn="just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Georgia" charset="0"/>
              </a:rPr>
              <a:t>педагог онлайн-обучения;</a:t>
            </a:r>
          </a:p>
          <a:p>
            <a:pPr marL="342900" indent="-342900" algn="just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Georgia" charset="0"/>
              </a:rPr>
              <a:t>междисциплинарный </a:t>
            </a:r>
            <a:r>
              <a:rPr lang="ru-RU" sz="2000" dirty="0" err="1">
                <a:solidFill>
                  <a:srgbClr val="002060"/>
                </a:solidFill>
                <a:latin typeface="Georgia" charset="0"/>
              </a:rPr>
              <a:t>тъютор</a:t>
            </a:r>
            <a:r>
              <a:rPr lang="ru-RU" sz="2000" dirty="0">
                <a:solidFill>
                  <a:srgbClr val="002060"/>
                </a:solidFill>
                <a:latin typeface="Georgia" charset="0"/>
              </a:rPr>
              <a:t>;</a:t>
            </a:r>
          </a:p>
          <a:p>
            <a:pPr marL="342900" indent="-342900" algn="just">
              <a:lnSpc>
                <a:spcPct val="10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Georgia" charset="0"/>
              </a:rPr>
              <a:t>школьный модератор.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4D3EC37-152F-426D-8876-2F5151085A4A}"/>
              </a:ext>
            </a:extLst>
          </p:cNvPr>
          <p:cNvSpPr/>
          <p:nvPr/>
        </p:nvSpPr>
        <p:spPr>
          <a:xfrm>
            <a:off x="3207971" y="1214917"/>
            <a:ext cx="3490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Georgia" charset="0"/>
              </a:rPr>
              <a:t>01.09.2019 –</a:t>
            </a:r>
            <a:r>
              <a:rPr lang="ru-RU" b="1" cap="all" dirty="0">
                <a:solidFill>
                  <a:srgbClr val="FF0000"/>
                </a:solidFill>
                <a:latin typeface="Georgia" charset="0"/>
              </a:rPr>
              <a:t> 31.12.2020 </a:t>
            </a:r>
            <a:r>
              <a:rPr lang="ru-RU" sz="1200" b="1" cap="all" dirty="0">
                <a:solidFill>
                  <a:srgbClr val="FF0000"/>
                </a:solidFill>
                <a:latin typeface="Georgia" charset="0"/>
              </a:rPr>
              <a:t>гг.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11" name="Picture 2" descr="L:\СПК ИНФО\sovet_vector_materials\OUT_vector\Elements\logo_sov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82" y="146757"/>
            <a:ext cx="1760363" cy="711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3436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B58EE001-B34A-469B-9AAF-7AE3008512A1}"/>
              </a:ext>
            </a:extLst>
          </p:cNvPr>
          <p:cNvGrpSpPr/>
          <p:nvPr/>
        </p:nvGrpSpPr>
        <p:grpSpPr>
          <a:xfrm>
            <a:off x="1" y="982116"/>
            <a:ext cx="9905999" cy="47136"/>
            <a:chOff x="596348" y="1060174"/>
            <a:chExt cx="11595652" cy="53010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="" xmlns:a16="http://schemas.microsoft.com/office/drawing/2014/main" id="{46EFA4B6-F159-453B-B92F-95A90F658693}"/>
                </a:ext>
              </a:extLst>
            </p:cNvPr>
            <p:cNvCxnSpPr/>
            <p:nvPr/>
          </p:nvCxnSpPr>
          <p:spPr>
            <a:xfrm>
              <a:off x="596348" y="1113184"/>
              <a:ext cx="11595652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="" xmlns:a16="http://schemas.microsoft.com/office/drawing/2014/main" id="{5D51B7DF-1B72-49D9-8A08-EE695DEEDC53}"/>
                </a:ext>
              </a:extLst>
            </p:cNvPr>
            <p:cNvCxnSpPr/>
            <p:nvPr/>
          </p:nvCxnSpPr>
          <p:spPr>
            <a:xfrm>
              <a:off x="596348" y="1060174"/>
              <a:ext cx="11595652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DCE6EC42-D8B6-419E-8691-77D44823F723}"/>
              </a:ext>
            </a:extLst>
          </p:cNvPr>
          <p:cNvSpPr/>
          <p:nvPr/>
        </p:nvSpPr>
        <p:spPr>
          <a:xfrm>
            <a:off x="-29111" y="0"/>
            <a:ext cx="438750" cy="6858000"/>
          </a:xfrm>
          <a:prstGeom prst="rect">
            <a:avLst/>
          </a:prstGeom>
          <a:solidFill>
            <a:schemeClr val="tx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fld id="{69329E76-C468-4D5C-8D7A-EB6126F66CC1}" type="slidenum">
              <a:rPr lang="ru-RU" sz="1625" b="1">
                <a:solidFill>
                  <a:schemeClr val="bg1"/>
                </a:solidFill>
              </a:rPr>
              <a:pPr algn="ctr"/>
              <a:t>11</a:t>
            </a:fld>
            <a:endParaRPr lang="ru-RU" sz="1625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543B5C-96B5-4C0F-BF1B-398471101AE9}"/>
              </a:ext>
            </a:extLst>
          </p:cNvPr>
          <p:cNvSpPr/>
          <p:nvPr/>
        </p:nvSpPr>
        <p:spPr>
          <a:xfrm>
            <a:off x="3034569" y="2664232"/>
            <a:ext cx="5329501" cy="3691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Georgia" charset="0"/>
              </a:rPr>
              <a:t>Московская область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Georgia" charset="0"/>
              </a:rPr>
              <a:t>Тюменская область 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Georgia" charset="0"/>
              </a:rPr>
              <a:t>Нижегородская область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Georgia" charset="0"/>
              </a:rPr>
              <a:t>Воронежская область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Georgia" charset="0"/>
              </a:rPr>
              <a:t>Тульская область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Georgia" charset="0"/>
              </a:rPr>
              <a:t>Вологодская область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Georgia" charset="0"/>
              </a:rPr>
              <a:t>Республика Мордовия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Georgia" charset="0"/>
              </a:rPr>
              <a:t>Астраханская область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Georgia" charset="0"/>
              </a:rPr>
              <a:t>Новгородская область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Georgia" charset="0"/>
              </a:rPr>
              <a:t>Республика Адыгея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Georgia" charset="0"/>
              </a:rPr>
              <a:t>Кабардино-Балкарская Республика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34D5716-AEDA-4538-870A-28F27B6F02D4}"/>
              </a:ext>
            </a:extLst>
          </p:cNvPr>
          <p:cNvSpPr/>
          <p:nvPr/>
        </p:nvSpPr>
        <p:spPr>
          <a:xfrm>
            <a:off x="585104" y="2187249"/>
            <a:ext cx="8378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b="1" cap="all" dirty="0">
                <a:solidFill>
                  <a:srgbClr val="002060"/>
                </a:solidFill>
                <a:latin typeface="Georgia" charset="0"/>
              </a:rPr>
              <a:t>Отобраны </a:t>
            </a:r>
            <a:r>
              <a:rPr lang="ru-RU" sz="2400" b="1" cap="all" dirty="0">
                <a:solidFill>
                  <a:srgbClr val="002060"/>
                </a:solidFill>
                <a:latin typeface="Georgia" charset="0"/>
              </a:rPr>
              <a:t>11</a:t>
            </a:r>
            <a:r>
              <a:rPr lang="ru-RU" b="1" cap="all" dirty="0">
                <a:solidFill>
                  <a:srgbClr val="002060"/>
                </a:solidFill>
                <a:latin typeface="Georgia" charset="0"/>
              </a:rPr>
              <a:t> пилотных регионов: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201EBBE-811A-484E-B4A9-BB2497EF37B4}"/>
              </a:ext>
            </a:extLst>
          </p:cNvPr>
          <p:cNvSpPr txBox="1"/>
          <p:nvPr/>
        </p:nvSpPr>
        <p:spPr>
          <a:xfrm>
            <a:off x="2963685" y="335424"/>
            <a:ext cx="746897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cap="all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СПК в сфере образования - </a:t>
            </a:r>
          </a:p>
          <a:p>
            <a:pPr algn="just">
              <a:lnSpc>
                <a:spcPct val="90000"/>
              </a:lnSpc>
            </a:pPr>
            <a:r>
              <a:rPr lang="ru-RU" altLang="ru-RU" cap="all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НАЦИОНАЛЬНЫЙ ПРОЕКТ «ОБРАЗОВАНИЕ»</a:t>
            </a:r>
            <a:endParaRPr lang="ru-RU" cap="all" dirty="0">
              <a:solidFill>
                <a:srgbClr val="002060"/>
              </a:solidFill>
              <a:latin typeface="Georgia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70C75ED-D0F6-4E79-BD85-BA8C98C36AA3}"/>
              </a:ext>
            </a:extLst>
          </p:cNvPr>
          <p:cNvSpPr/>
          <p:nvPr/>
        </p:nvSpPr>
        <p:spPr>
          <a:xfrm>
            <a:off x="1113745" y="1443912"/>
            <a:ext cx="8030321" cy="72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</a:pPr>
            <a:r>
              <a:rPr lang="ru-RU" sz="2000" cap="all" dirty="0">
                <a:solidFill>
                  <a:srgbClr val="002060"/>
                </a:solidFill>
                <a:latin typeface="Georgia" charset="0"/>
              </a:rPr>
              <a:t>Создание центров оценки профессионального мастерства и квалификации педагогов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4D3EC37-152F-426D-8876-2F5151085A4A}"/>
              </a:ext>
            </a:extLst>
          </p:cNvPr>
          <p:cNvSpPr/>
          <p:nvPr/>
        </p:nvSpPr>
        <p:spPr>
          <a:xfrm>
            <a:off x="4314043" y="1076388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rgbClr val="FF0000"/>
                </a:solidFill>
                <a:latin typeface="Georgia" charset="0"/>
              </a:rPr>
              <a:t>2019 </a:t>
            </a:r>
            <a:r>
              <a:rPr lang="ru-RU" b="1" dirty="0">
                <a:solidFill>
                  <a:srgbClr val="FF0000"/>
                </a:solidFill>
                <a:latin typeface="Georgia" charset="0"/>
              </a:rPr>
              <a:t>год</a:t>
            </a:r>
            <a:r>
              <a:rPr lang="ru-RU" b="1" cap="all" dirty="0">
                <a:solidFill>
                  <a:srgbClr val="FF0000"/>
                </a:solidFill>
                <a:latin typeface="Georgia" charset="0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" name="Picture 2" descr="L:\СПК ИНФО\sovet_vector_materials\OUT_vector\Elements\logo_sov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82" y="146757"/>
            <a:ext cx="1760363" cy="711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1394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>
            <a:extLst>
              <a:ext uri="{FF2B5EF4-FFF2-40B4-BE49-F238E27FC236}">
                <a16:creationId xmlns="" xmlns:a16="http://schemas.microsoft.com/office/drawing/2014/main" id="{B58EE001-B34A-469B-9AAF-7AE3008512A1}"/>
              </a:ext>
            </a:extLst>
          </p:cNvPr>
          <p:cNvGrpSpPr/>
          <p:nvPr/>
        </p:nvGrpSpPr>
        <p:grpSpPr>
          <a:xfrm>
            <a:off x="1" y="982116"/>
            <a:ext cx="9905999" cy="47136"/>
            <a:chOff x="596348" y="1060174"/>
            <a:chExt cx="11595652" cy="53010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="" xmlns:a16="http://schemas.microsoft.com/office/drawing/2014/main" id="{46EFA4B6-F159-453B-B92F-95A90F658693}"/>
                </a:ext>
              </a:extLst>
            </p:cNvPr>
            <p:cNvCxnSpPr/>
            <p:nvPr/>
          </p:nvCxnSpPr>
          <p:spPr>
            <a:xfrm>
              <a:off x="596348" y="1113184"/>
              <a:ext cx="11595652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="" xmlns:a16="http://schemas.microsoft.com/office/drawing/2014/main" id="{5D51B7DF-1B72-49D9-8A08-EE695DEEDC53}"/>
                </a:ext>
              </a:extLst>
            </p:cNvPr>
            <p:cNvCxnSpPr/>
            <p:nvPr/>
          </p:nvCxnSpPr>
          <p:spPr>
            <a:xfrm>
              <a:off x="596348" y="1060174"/>
              <a:ext cx="11595652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DCE6EC42-D8B6-419E-8691-77D44823F723}"/>
              </a:ext>
            </a:extLst>
          </p:cNvPr>
          <p:cNvSpPr/>
          <p:nvPr/>
        </p:nvSpPr>
        <p:spPr>
          <a:xfrm>
            <a:off x="-29111" y="0"/>
            <a:ext cx="438750" cy="6858000"/>
          </a:xfrm>
          <a:prstGeom prst="rect">
            <a:avLst/>
          </a:prstGeom>
          <a:solidFill>
            <a:schemeClr val="tx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fld id="{69329E76-C468-4D5C-8D7A-EB6126F66CC1}" type="slidenum">
              <a:rPr lang="ru-RU" sz="1625" b="1">
                <a:solidFill>
                  <a:schemeClr val="bg1"/>
                </a:solidFill>
              </a:rPr>
              <a:pPr algn="ctr"/>
              <a:t>12</a:t>
            </a:fld>
            <a:endParaRPr lang="ru-RU" sz="1625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543B5C-96B5-4C0F-BF1B-398471101AE9}"/>
              </a:ext>
            </a:extLst>
          </p:cNvPr>
          <p:cNvSpPr/>
          <p:nvPr/>
        </p:nvSpPr>
        <p:spPr>
          <a:xfrm>
            <a:off x="3011991" y="2720677"/>
            <a:ext cx="532950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Краснодарский Край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Красноярский край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Пермский край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Республика Башкортостан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Республика Дагестан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Республика Татарстан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Ростовская область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Самарская область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Свердловская область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Челябинская область</a:t>
            </a:r>
            <a:endParaRPr lang="ru-RU" sz="2000" dirty="0">
              <a:solidFill>
                <a:srgbClr val="002060"/>
              </a:solidFill>
              <a:latin typeface="Georgia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34D5716-AEDA-4538-870A-28F27B6F02D4}"/>
              </a:ext>
            </a:extLst>
          </p:cNvPr>
          <p:cNvSpPr/>
          <p:nvPr/>
        </p:nvSpPr>
        <p:spPr>
          <a:xfrm>
            <a:off x="585104" y="2187249"/>
            <a:ext cx="8378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b="1" cap="all" dirty="0">
                <a:solidFill>
                  <a:srgbClr val="002060"/>
                </a:solidFill>
                <a:latin typeface="Georgia" charset="0"/>
              </a:rPr>
              <a:t>Отобраны </a:t>
            </a:r>
            <a:r>
              <a:rPr lang="ru-RU" sz="2400" b="1" cap="all" dirty="0" smtClean="0">
                <a:solidFill>
                  <a:srgbClr val="002060"/>
                </a:solidFill>
                <a:latin typeface="Georgia" charset="0"/>
              </a:rPr>
              <a:t>10</a:t>
            </a:r>
            <a:r>
              <a:rPr lang="ru-RU" b="1" cap="all" dirty="0" smtClean="0">
                <a:solidFill>
                  <a:srgbClr val="002060"/>
                </a:solidFill>
                <a:latin typeface="Georgia" charset="0"/>
              </a:rPr>
              <a:t> регионов</a:t>
            </a:r>
            <a:r>
              <a:rPr lang="ru-RU" b="1" cap="all" dirty="0">
                <a:solidFill>
                  <a:srgbClr val="002060"/>
                </a:solidFill>
                <a:latin typeface="Georgia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201EBBE-811A-484E-B4A9-BB2497EF37B4}"/>
              </a:ext>
            </a:extLst>
          </p:cNvPr>
          <p:cNvSpPr txBox="1"/>
          <p:nvPr/>
        </p:nvSpPr>
        <p:spPr>
          <a:xfrm>
            <a:off x="2850797" y="312845"/>
            <a:ext cx="746897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cap="all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СПК в сфере образования - </a:t>
            </a:r>
          </a:p>
          <a:p>
            <a:pPr algn="just">
              <a:lnSpc>
                <a:spcPct val="90000"/>
              </a:lnSpc>
            </a:pPr>
            <a:r>
              <a:rPr lang="ru-RU" altLang="ru-RU" cap="all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НАЦИОНАЛЬНЫЙ ПРОЕКТ «ОБРАЗОВАНИЕ»</a:t>
            </a:r>
            <a:endParaRPr lang="ru-RU" cap="all" dirty="0">
              <a:solidFill>
                <a:srgbClr val="002060"/>
              </a:solidFill>
              <a:latin typeface="Georgia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70C75ED-D0F6-4E79-BD85-BA8C98C36AA3}"/>
              </a:ext>
            </a:extLst>
          </p:cNvPr>
          <p:cNvSpPr/>
          <p:nvPr/>
        </p:nvSpPr>
        <p:spPr>
          <a:xfrm>
            <a:off x="1113745" y="1443912"/>
            <a:ext cx="8030321" cy="72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</a:pPr>
            <a:r>
              <a:rPr lang="ru-RU" sz="2000" cap="all" dirty="0">
                <a:solidFill>
                  <a:srgbClr val="002060"/>
                </a:solidFill>
                <a:latin typeface="Georgia" charset="0"/>
              </a:rPr>
              <a:t>Создание центров оценки профессионального мастерства и квалификации педагогов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4D3EC37-152F-426D-8876-2F5151085A4A}"/>
              </a:ext>
            </a:extLst>
          </p:cNvPr>
          <p:cNvSpPr/>
          <p:nvPr/>
        </p:nvSpPr>
        <p:spPr>
          <a:xfrm>
            <a:off x="4314043" y="1076388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solidFill>
                  <a:srgbClr val="FF0000"/>
                </a:solidFill>
                <a:latin typeface="Georgia" charset="0"/>
              </a:rPr>
              <a:t>2020 </a:t>
            </a:r>
            <a:r>
              <a:rPr lang="ru-RU" b="1" dirty="0">
                <a:solidFill>
                  <a:srgbClr val="FF0000"/>
                </a:solidFill>
                <a:latin typeface="Georgia" charset="0"/>
              </a:rPr>
              <a:t>год</a:t>
            </a:r>
            <a:r>
              <a:rPr lang="ru-RU" b="1" cap="all" dirty="0">
                <a:solidFill>
                  <a:srgbClr val="FF0000"/>
                </a:solidFill>
                <a:latin typeface="Georgia" charset="0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" name="Picture 2" descr="L:\СПК ИНФО\sovet_vector_materials\OUT_vector\Elements\logo_sov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82" y="146757"/>
            <a:ext cx="1760363" cy="711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1394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>
            <a:extLst>
              <a:ext uri="{FF2B5EF4-FFF2-40B4-BE49-F238E27FC236}">
                <a16:creationId xmlns="" xmlns:a16="http://schemas.microsoft.com/office/drawing/2014/main" id="{B58EE001-B34A-469B-9AAF-7AE3008512A1}"/>
              </a:ext>
            </a:extLst>
          </p:cNvPr>
          <p:cNvGrpSpPr/>
          <p:nvPr/>
        </p:nvGrpSpPr>
        <p:grpSpPr>
          <a:xfrm>
            <a:off x="1" y="982116"/>
            <a:ext cx="9905999" cy="47136"/>
            <a:chOff x="596348" y="1060174"/>
            <a:chExt cx="11595652" cy="53010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="" xmlns:a16="http://schemas.microsoft.com/office/drawing/2014/main" id="{46EFA4B6-F159-453B-B92F-95A90F658693}"/>
                </a:ext>
              </a:extLst>
            </p:cNvPr>
            <p:cNvCxnSpPr/>
            <p:nvPr/>
          </p:nvCxnSpPr>
          <p:spPr>
            <a:xfrm>
              <a:off x="596348" y="1113184"/>
              <a:ext cx="11595652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="" xmlns:a16="http://schemas.microsoft.com/office/drawing/2014/main" id="{5D51B7DF-1B72-49D9-8A08-EE695DEEDC53}"/>
                </a:ext>
              </a:extLst>
            </p:cNvPr>
            <p:cNvCxnSpPr/>
            <p:nvPr/>
          </p:nvCxnSpPr>
          <p:spPr>
            <a:xfrm>
              <a:off x="596348" y="1060174"/>
              <a:ext cx="11595652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DCE6EC42-D8B6-419E-8691-77D44823F723}"/>
              </a:ext>
            </a:extLst>
          </p:cNvPr>
          <p:cNvSpPr/>
          <p:nvPr/>
        </p:nvSpPr>
        <p:spPr>
          <a:xfrm>
            <a:off x="-29111" y="0"/>
            <a:ext cx="438750" cy="6858000"/>
          </a:xfrm>
          <a:prstGeom prst="rect">
            <a:avLst/>
          </a:prstGeom>
          <a:solidFill>
            <a:schemeClr val="tx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fld id="{69329E76-C468-4D5C-8D7A-EB6126F66CC1}" type="slidenum">
              <a:rPr lang="ru-RU" sz="1625" b="1">
                <a:solidFill>
                  <a:schemeClr val="bg1"/>
                </a:solidFill>
              </a:rPr>
              <a:pPr algn="ctr"/>
              <a:t>13</a:t>
            </a:fld>
            <a:endParaRPr lang="ru-RU" sz="1625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543B5C-96B5-4C0F-BF1B-398471101AE9}"/>
              </a:ext>
            </a:extLst>
          </p:cNvPr>
          <p:cNvSpPr/>
          <p:nvPr/>
        </p:nvSpPr>
        <p:spPr>
          <a:xfrm>
            <a:off x="1205769" y="2926943"/>
            <a:ext cx="3772631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Алтайский край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Амурская область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Брянская область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Владимирская область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Волгоградская область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Забайкальский край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Иркутская область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Калининградская область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34D5716-AEDA-4538-870A-28F27B6F02D4}"/>
              </a:ext>
            </a:extLst>
          </p:cNvPr>
          <p:cNvSpPr/>
          <p:nvPr/>
        </p:nvSpPr>
        <p:spPr>
          <a:xfrm>
            <a:off x="585104" y="2187249"/>
            <a:ext cx="8378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b="1" cap="all" dirty="0">
                <a:solidFill>
                  <a:srgbClr val="002060"/>
                </a:solidFill>
                <a:latin typeface="Georgia" charset="0"/>
              </a:rPr>
              <a:t>Отобраны </a:t>
            </a:r>
            <a:r>
              <a:rPr lang="ru-RU" sz="2400" b="1" cap="all" dirty="0" smtClean="0">
                <a:solidFill>
                  <a:srgbClr val="002060"/>
                </a:solidFill>
                <a:latin typeface="Georgia" charset="0"/>
              </a:rPr>
              <a:t>30</a:t>
            </a:r>
            <a:r>
              <a:rPr lang="ru-RU" b="1" cap="all" dirty="0" smtClean="0">
                <a:solidFill>
                  <a:srgbClr val="002060"/>
                </a:solidFill>
                <a:latin typeface="Georgia" charset="0"/>
              </a:rPr>
              <a:t> регионов</a:t>
            </a:r>
            <a:r>
              <a:rPr lang="ru-RU" b="1" cap="all" dirty="0">
                <a:solidFill>
                  <a:srgbClr val="002060"/>
                </a:solidFill>
                <a:latin typeface="Georgia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201EBBE-811A-484E-B4A9-BB2497EF37B4}"/>
              </a:ext>
            </a:extLst>
          </p:cNvPr>
          <p:cNvSpPr txBox="1"/>
          <p:nvPr/>
        </p:nvSpPr>
        <p:spPr>
          <a:xfrm>
            <a:off x="2749196" y="290269"/>
            <a:ext cx="746897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cap="all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СПК в сфере образования - </a:t>
            </a:r>
          </a:p>
          <a:p>
            <a:pPr algn="just">
              <a:lnSpc>
                <a:spcPct val="90000"/>
              </a:lnSpc>
            </a:pPr>
            <a:r>
              <a:rPr lang="ru-RU" altLang="ru-RU" cap="all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НАЦИОНАЛЬНЫЙ ПРОЕКТ «ОБРАЗОВАНИЕ»</a:t>
            </a:r>
            <a:endParaRPr lang="ru-RU" cap="all" dirty="0">
              <a:solidFill>
                <a:srgbClr val="002060"/>
              </a:solidFill>
              <a:latin typeface="Georgia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70C75ED-D0F6-4E79-BD85-BA8C98C36AA3}"/>
              </a:ext>
            </a:extLst>
          </p:cNvPr>
          <p:cNvSpPr/>
          <p:nvPr/>
        </p:nvSpPr>
        <p:spPr>
          <a:xfrm>
            <a:off x="1113745" y="1443912"/>
            <a:ext cx="8030321" cy="72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</a:pPr>
            <a:r>
              <a:rPr lang="ru-RU" sz="2000" cap="all" dirty="0">
                <a:solidFill>
                  <a:srgbClr val="002060"/>
                </a:solidFill>
                <a:latin typeface="Georgia" charset="0"/>
              </a:rPr>
              <a:t>Создание центров оценки профессионального мастерства и квалификации педагогов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4D3EC37-152F-426D-8876-2F5151085A4A}"/>
              </a:ext>
            </a:extLst>
          </p:cNvPr>
          <p:cNvSpPr/>
          <p:nvPr/>
        </p:nvSpPr>
        <p:spPr>
          <a:xfrm>
            <a:off x="4314043" y="1076388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solidFill>
                  <a:srgbClr val="FF0000"/>
                </a:solidFill>
                <a:latin typeface="Georgia" charset="0"/>
              </a:rPr>
              <a:t>2021 </a:t>
            </a:r>
            <a:r>
              <a:rPr lang="ru-RU" b="1" dirty="0">
                <a:solidFill>
                  <a:srgbClr val="FF0000"/>
                </a:solidFill>
                <a:latin typeface="Georgia" charset="0"/>
              </a:rPr>
              <a:t>год</a:t>
            </a:r>
            <a:r>
              <a:rPr lang="ru-RU" b="1" cap="all" dirty="0">
                <a:solidFill>
                  <a:srgbClr val="FF0000"/>
                </a:solidFill>
                <a:latin typeface="Georgia" charset="0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5543B5C-96B5-4C0F-BF1B-398471101AE9}"/>
              </a:ext>
            </a:extLst>
          </p:cNvPr>
          <p:cNvSpPr/>
          <p:nvPr/>
        </p:nvSpPr>
        <p:spPr>
          <a:xfrm>
            <a:off x="5379711" y="2891482"/>
            <a:ext cx="3772631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Кемеровская область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Кировская область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Курская область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Ленинградская область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Липецкая область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Новосибирская область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Орловская область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Республика Коми</a:t>
            </a:r>
          </a:p>
        </p:txBody>
      </p:sp>
      <p:pic>
        <p:nvPicPr>
          <p:cNvPr id="14" name="Picture 2" descr="L:\СПК ИНФО\sovet_vector_materials\OUT_vector\Elements\logo_sov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82" y="146757"/>
            <a:ext cx="1760363" cy="711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1394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>
            <a:extLst>
              <a:ext uri="{FF2B5EF4-FFF2-40B4-BE49-F238E27FC236}">
                <a16:creationId xmlns="" xmlns:a16="http://schemas.microsoft.com/office/drawing/2014/main" id="{B58EE001-B34A-469B-9AAF-7AE3008512A1}"/>
              </a:ext>
            </a:extLst>
          </p:cNvPr>
          <p:cNvGrpSpPr/>
          <p:nvPr/>
        </p:nvGrpSpPr>
        <p:grpSpPr>
          <a:xfrm>
            <a:off x="1" y="982116"/>
            <a:ext cx="9905999" cy="47136"/>
            <a:chOff x="596348" y="1060174"/>
            <a:chExt cx="11595652" cy="53010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="" xmlns:a16="http://schemas.microsoft.com/office/drawing/2014/main" id="{46EFA4B6-F159-453B-B92F-95A90F658693}"/>
                </a:ext>
              </a:extLst>
            </p:cNvPr>
            <p:cNvCxnSpPr/>
            <p:nvPr/>
          </p:nvCxnSpPr>
          <p:spPr>
            <a:xfrm>
              <a:off x="596348" y="1113184"/>
              <a:ext cx="11595652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="" xmlns:a16="http://schemas.microsoft.com/office/drawing/2014/main" id="{5D51B7DF-1B72-49D9-8A08-EE695DEEDC53}"/>
                </a:ext>
              </a:extLst>
            </p:cNvPr>
            <p:cNvCxnSpPr/>
            <p:nvPr/>
          </p:nvCxnSpPr>
          <p:spPr>
            <a:xfrm>
              <a:off x="596348" y="1060174"/>
              <a:ext cx="11595652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DCE6EC42-D8B6-419E-8691-77D44823F723}"/>
              </a:ext>
            </a:extLst>
          </p:cNvPr>
          <p:cNvSpPr/>
          <p:nvPr/>
        </p:nvSpPr>
        <p:spPr>
          <a:xfrm>
            <a:off x="-29111" y="0"/>
            <a:ext cx="438750" cy="6858000"/>
          </a:xfrm>
          <a:prstGeom prst="rect">
            <a:avLst/>
          </a:prstGeom>
          <a:solidFill>
            <a:schemeClr val="tx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fld id="{69329E76-C468-4D5C-8D7A-EB6126F66CC1}" type="slidenum">
              <a:rPr lang="ru-RU" sz="1625" b="1">
                <a:solidFill>
                  <a:schemeClr val="bg1"/>
                </a:solidFill>
              </a:rPr>
              <a:pPr algn="ctr"/>
              <a:t>14</a:t>
            </a:fld>
            <a:endParaRPr lang="ru-RU" sz="1625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543B5C-96B5-4C0F-BF1B-398471101AE9}"/>
              </a:ext>
            </a:extLst>
          </p:cNvPr>
          <p:cNvSpPr/>
          <p:nvPr/>
        </p:nvSpPr>
        <p:spPr>
          <a:xfrm>
            <a:off x="1185891" y="2897127"/>
            <a:ext cx="3772631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Рязанская область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Санкт-Петербург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Саратовская область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Смоленская область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Ставропольский край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Тамбовская область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Тверская область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34D5716-AEDA-4538-870A-28F27B6F02D4}"/>
              </a:ext>
            </a:extLst>
          </p:cNvPr>
          <p:cNvSpPr/>
          <p:nvPr/>
        </p:nvSpPr>
        <p:spPr>
          <a:xfrm>
            <a:off x="585104" y="2187249"/>
            <a:ext cx="8378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b="1" cap="all" dirty="0">
                <a:solidFill>
                  <a:srgbClr val="002060"/>
                </a:solidFill>
                <a:latin typeface="Georgia" charset="0"/>
              </a:rPr>
              <a:t>Отобраны </a:t>
            </a:r>
            <a:r>
              <a:rPr lang="ru-RU" sz="2400" b="1" cap="all" dirty="0" smtClean="0">
                <a:solidFill>
                  <a:srgbClr val="002060"/>
                </a:solidFill>
                <a:latin typeface="Georgia" charset="0"/>
              </a:rPr>
              <a:t>30</a:t>
            </a:r>
            <a:r>
              <a:rPr lang="ru-RU" b="1" cap="all" dirty="0" smtClean="0">
                <a:solidFill>
                  <a:srgbClr val="002060"/>
                </a:solidFill>
                <a:latin typeface="Georgia" charset="0"/>
              </a:rPr>
              <a:t> регионов</a:t>
            </a:r>
            <a:r>
              <a:rPr lang="ru-RU" b="1" cap="all" dirty="0">
                <a:solidFill>
                  <a:srgbClr val="002060"/>
                </a:solidFill>
                <a:latin typeface="Georgia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201EBBE-811A-484E-B4A9-BB2497EF37B4}"/>
              </a:ext>
            </a:extLst>
          </p:cNvPr>
          <p:cNvSpPr txBox="1"/>
          <p:nvPr/>
        </p:nvSpPr>
        <p:spPr>
          <a:xfrm>
            <a:off x="2749196" y="312847"/>
            <a:ext cx="746897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cap="all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СПК в сфере образования - </a:t>
            </a:r>
          </a:p>
          <a:p>
            <a:pPr algn="just">
              <a:lnSpc>
                <a:spcPct val="90000"/>
              </a:lnSpc>
            </a:pPr>
            <a:r>
              <a:rPr lang="ru-RU" altLang="ru-RU" cap="all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НАЦИОНАЛЬНЫЙ ПРОЕКТ «ОБРАЗОВАНИЕ»</a:t>
            </a:r>
            <a:endParaRPr lang="ru-RU" cap="all" dirty="0">
              <a:solidFill>
                <a:srgbClr val="002060"/>
              </a:solidFill>
              <a:latin typeface="Georgia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70C75ED-D0F6-4E79-BD85-BA8C98C36AA3}"/>
              </a:ext>
            </a:extLst>
          </p:cNvPr>
          <p:cNvSpPr/>
          <p:nvPr/>
        </p:nvSpPr>
        <p:spPr>
          <a:xfrm>
            <a:off x="1113745" y="1443912"/>
            <a:ext cx="8030321" cy="72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</a:pPr>
            <a:r>
              <a:rPr lang="ru-RU" sz="2000" cap="all" dirty="0">
                <a:solidFill>
                  <a:srgbClr val="002060"/>
                </a:solidFill>
                <a:latin typeface="Georgia" charset="0"/>
              </a:rPr>
              <a:t>Создание центров оценки профессионального мастерства и квалификации педагогов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4D3EC37-152F-426D-8876-2F5151085A4A}"/>
              </a:ext>
            </a:extLst>
          </p:cNvPr>
          <p:cNvSpPr/>
          <p:nvPr/>
        </p:nvSpPr>
        <p:spPr>
          <a:xfrm>
            <a:off x="4314043" y="1076388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solidFill>
                  <a:srgbClr val="FF0000"/>
                </a:solidFill>
                <a:latin typeface="Georgia" charset="0"/>
              </a:rPr>
              <a:t>2021 </a:t>
            </a:r>
            <a:r>
              <a:rPr lang="ru-RU" b="1" dirty="0">
                <a:solidFill>
                  <a:srgbClr val="FF0000"/>
                </a:solidFill>
                <a:latin typeface="Georgia" charset="0"/>
              </a:rPr>
              <a:t>год</a:t>
            </a:r>
            <a:r>
              <a:rPr lang="ru-RU" b="1" cap="all" dirty="0">
                <a:solidFill>
                  <a:srgbClr val="FF0000"/>
                </a:solidFill>
                <a:latin typeface="Georgia" charset="0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5543B5C-96B5-4C0F-BF1B-398471101AE9}"/>
              </a:ext>
            </a:extLst>
          </p:cNvPr>
          <p:cNvSpPr/>
          <p:nvPr/>
        </p:nvSpPr>
        <p:spPr>
          <a:xfrm>
            <a:off x="5347194" y="2910011"/>
            <a:ext cx="3772631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Удмуртская Республика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Ульяновская область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Хабаровский край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Ханты-Мансийский автономный округ – </a:t>
            </a:r>
            <a:r>
              <a:rPr lang="ru-RU" sz="2000" dirty="0" err="1" smtClean="0">
                <a:solidFill>
                  <a:srgbClr val="002060"/>
                </a:solidFill>
                <a:latin typeface="Georgia" charset="0"/>
              </a:rPr>
              <a:t>Югра</a:t>
            </a:r>
            <a:endParaRPr lang="ru-RU" sz="2000" dirty="0" smtClean="0">
              <a:solidFill>
                <a:srgbClr val="002060"/>
              </a:solidFill>
              <a:latin typeface="Georgia" charset="0"/>
            </a:endParaRP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Чеченская Республика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Чувашская Республика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Ярославская область</a:t>
            </a:r>
          </a:p>
        </p:txBody>
      </p:sp>
      <p:pic>
        <p:nvPicPr>
          <p:cNvPr id="14" name="Picture 2" descr="L:\СПК ИНФО\sovet_vector_materials\OUT_vector\Elements\logo_sov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82" y="146757"/>
            <a:ext cx="1760363" cy="711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1394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2187" y="135467"/>
            <a:ext cx="7694539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700" cap="all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Российское общество «Знание» - </a:t>
            </a:r>
            <a:r>
              <a:rPr lang="ru-RU" altLang="ru-RU" sz="1700" cap="all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Аккредитованная экспертная организация в области государственной аккредитации образовательной деятельности</a:t>
            </a:r>
          </a:p>
        </p:txBody>
      </p:sp>
      <p:pic>
        <p:nvPicPr>
          <p:cNvPr id="22" name="Рисунок 1" descr="0001 (7)">
            <a:extLst>
              <a:ext uri="{FF2B5EF4-FFF2-40B4-BE49-F238E27FC236}">
                <a16:creationId xmlns:a16="http://schemas.microsoft.com/office/drawing/2014/main" xmlns="" id="{AD953868-DF0D-44C2-AB98-BD32CBC32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t="10173" r="9269" b="11427"/>
          <a:stretch/>
        </p:blipFill>
        <p:spPr bwMode="auto">
          <a:xfrm>
            <a:off x="659297" y="232969"/>
            <a:ext cx="914522" cy="57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23">
            <a:extLst>
              <a:ext uri="{FF2B5EF4-FFF2-40B4-BE49-F238E27FC236}">
                <a16:creationId xmlns:a16="http://schemas.microsoft.com/office/drawing/2014/main" xmlns="" id="{B58EE001-B34A-469B-9AAF-7AE3008512A1}"/>
              </a:ext>
            </a:extLst>
          </p:cNvPr>
          <p:cNvGrpSpPr/>
          <p:nvPr/>
        </p:nvGrpSpPr>
        <p:grpSpPr>
          <a:xfrm>
            <a:off x="1" y="982116"/>
            <a:ext cx="9905999" cy="47136"/>
            <a:chOff x="596348" y="1060174"/>
            <a:chExt cx="11595652" cy="53010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xmlns="" id="{46EFA4B6-F159-453B-B92F-95A90F658693}"/>
                </a:ext>
              </a:extLst>
            </p:cNvPr>
            <p:cNvCxnSpPr/>
            <p:nvPr/>
          </p:nvCxnSpPr>
          <p:spPr>
            <a:xfrm>
              <a:off x="596348" y="1113184"/>
              <a:ext cx="11595652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xmlns="" id="{5D51B7DF-1B72-49D9-8A08-EE695DEEDC53}"/>
                </a:ext>
              </a:extLst>
            </p:cNvPr>
            <p:cNvCxnSpPr/>
            <p:nvPr/>
          </p:nvCxnSpPr>
          <p:spPr>
            <a:xfrm>
              <a:off x="596348" y="1060174"/>
              <a:ext cx="11595652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DCE6EC42-D8B6-419E-8691-77D44823F723}"/>
              </a:ext>
            </a:extLst>
          </p:cNvPr>
          <p:cNvSpPr/>
          <p:nvPr/>
        </p:nvSpPr>
        <p:spPr>
          <a:xfrm>
            <a:off x="-29111" y="0"/>
            <a:ext cx="438750" cy="6858000"/>
          </a:xfrm>
          <a:prstGeom prst="rect">
            <a:avLst/>
          </a:prstGeom>
          <a:solidFill>
            <a:schemeClr val="tx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fld id="{69329E76-C468-4D5C-8D7A-EB6126F66CC1}" type="slidenum">
              <a:rPr lang="ru-RU" sz="1625" b="1">
                <a:solidFill>
                  <a:schemeClr val="bg1"/>
                </a:solidFill>
              </a:rPr>
              <a:pPr algn="ctr"/>
              <a:t>15</a:t>
            </a:fld>
            <a:endParaRPr lang="ru-RU" sz="1625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528D4C4-CE1F-435A-BCF9-28844994A5BF}"/>
              </a:ext>
            </a:extLst>
          </p:cNvPr>
          <p:cNvSpPr/>
          <p:nvPr/>
        </p:nvSpPr>
        <p:spPr>
          <a:xfrm>
            <a:off x="949599" y="1122293"/>
            <a:ext cx="81440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charset="0"/>
              </a:rPr>
              <a:t>РАСПОРЯЖЕНИЕ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charset="0"/>
              </a:rPr>
              <a:t>Федеральной службы по надзору в сфере образования и науки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Georgia" charset="0"/>
              </a:rPr>
              <a:t>Рособрнадзор</a:t>
            </a:r>
            <a:endParaRPr lang="ru-RU" b="1" dirty="0" smtClean="0">
              <a:solidFill>
                <a:srgbClr val="002060"/>
              </a:solidFill>
              <a:latin typeface="Georgia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Georgia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DB8995D-A4EB-476F-B7B6-BDE21606BFC8}"/>
              </a:ext>
            </a:extLst>
          </p:cNvPr>
          <p:cNvSpPr/>
          <p:nvPr/>
        </p:nvSpPr>
        <p:spPr>
          <a:xfrm>
            <a:off x="1687086" y="2098120"/>
            <a:ext cx="2589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Georgia" charset="0"/>
              </a:rPr>
              <a:t>17 октября 2019 г.</a:t>
            </a:r>
            <a:endParaRPr lang="ru-RU" sz="1600" dirty="0">
              <a:solidFill>
                <a:srgbClr val="002060"/>
              </a:solidFill>
              <a:latin typeface="Georgia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5724EAB-71A1-48D3-AB78-F37EE36498F7}"/>
              </a:ext>
            </a:extLst>
          </p:cNvPr>
          <p:cNvSpPr/>
          <p:nvPr/>
        </p:nvSpPr>
        <p:spPr>
          <a:xfrm>
            <a:off x="5900087" y="2120699"/>
            <a:ext cx="16408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Georgia" charset="0"/>
              </a:rPr>
              <a:t>№ </a:t>
            </a:r>
            <a:r>
              <a:rPr lang="ru-RU" sz="1600" b="1" dirty="0" smtClean="0">
                <a:solidFill>
                  <a:srgbClr val="002060"/>
                </a:solidFill>
                <a:latin typeface="Georgia" charset="0"/>
              </a:rPr>
              <a:t>1534-06</a:t>
            </a:r>
            <a:endParaRPr lang="ru-RU" sz="1600" dirty="0">
              <a:solidFill>
                <a:srgbClr val="002060"/>
              </a:solidFill>
              <a:latin typeface="Georgia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06D9207-4B0C-4E5D-8740-6F9C8EC86C96}"/>
              </a:ext>
            </a:extLst>
          </p:cNvPr>
          <p:cNvSpPr/>
          <p:nvPr/>
        </p:nvSpPr>
        <p:spPr>
          <a:xfrm>
            <a:off x="5229268" y="3861439"/>
            <a:ext cx="4284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Georgia" charset="0"/>
              </a:rPr>
              <a:t>Сроком на 5 лет установлены полномочия в качестве экспертной организации  по проведению </a:t>
            </a:r>
            <a:r>
              <a:rPr lang="ru-RU" sz="1600" b="1" dirty="0" err="1" smtClean="0">
                <a:solidFill>
                  <a:srgbClr val="002060"/>
                </a:solidFill>
                <a:latin typeface="Georgia" charset="0"/>
              </a:rPr>
              <a:t>аккредитационной</a:t>
            </a:r>
            <a:r>
              <a:rPr lang="ru-RU" sz="1600" b="1" dirty="0" smtClean="0">
                <a:solidFill>
                  <a:srgbClr val="002060"/>
                </a:solidFill>
                <a:latin typeface="Georgia" charset="0"/>
              </a:rPr>
              <a:t> экспертизы по уровням образования, укрупненных групп профессий, специальностей и направлений подготовки</a:t>
            </a:r>
            <a:endParaRPr lang="ru-RU" sz="1600" b="1" dirty="0">
              <a:solidFill>
                <a:srgbClr val="002060"/>
              </a:solidFill>
              <a:latin typeface="Georgia" charset="0"/>
            </a:endParaRPr>
          </a:p>
        </p:txBody>
      </p:sp>
      <p:pic>
        <p:nvPicPr>
          <p:cNvPr id="39938" name="Picture 2" descr="https://securenews.ru/wp-content/uploads/2018/01/1508586876_sk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3717" y="2841314"/>
            <a:ext cx="1724629" cy="9708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560434" y="3009347"/>
            <a:ext cx="3345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 smtClean="0"/>
              <a:t>ФЕДЕРАЛЬНАЯ СЛУЖБА</a:t>
            </a:r>
            <a:br>
              <a:rPr lang="ru-RU" sz="1200" b="1" cap="all" dirty="0" smtClean="0"/>
            </a:br>
            <a:r>
              <a:rPr lang="ru-RU" sz="1200" b="1" cap="all" dirty="0" smtClean="0"/>
              <a:t>ПО НАДЗОРУ В СФЕРЕ ОБРАЗОВАНИЯ И НАУКИ</a:t>
            </a:r>
          </a:p>
          <a:p>
            <a:r>
              <a:rPr lang="ru-RU" sz="1200" b="1" cap="all" dirty="0" smtClean="0"/>
              <a:t>РОСОБРНАДЗОР</a:t>
            </a:r>
            <a:endParaRPr lang="ru-RU" sz="1200" b="1" cap="all" dirty="0"/>
          </a:p>
        </p:txBody>
      </p:sp>
      <p:pic>
        <p:nvPicPr>
          <p:cNvPr id="19" name="Рисунок 1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0443" y="2607733"/>
            <a:ext cx="3070578" cy="372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2845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>
            <a:extLst>
              <a:ext uri="{FF2B5EF4-FFF2-40B4-BE49-F238E27FC236}">
                <a16:creationId xmlns:a16="http://schemas.microsoft.com/office/drawing/2014/main" xmlns="" id="{B58EE001-B34A-469B-9AAF-7AE3008512A1}"/>
              </a:ext>
            </a:extLst>
          </p:cNvPr>
          <p:cNvGrpSpPr/>
          <p:nvPr/>
        </p:nvGrpSpPr>
        <p:grpSpPr>
          <a:xfrm>
            <a:off x="1" y="908929"/>
            <a:ext cx="9905999" cy="47136"/>
            <a:chOff x="596348" y="1060174"/>
            <a:chExt cx="11595652" cy="53010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xmlns="" id="{46EFA4B6-F159-453B-B92F-95A90F658693}"/>
                </a:ext>
              </a:extLst>
            </p:cNvPr>
            <p:cNvCxnSpPr/>
            <p:nvPr/>
          </p:nvCxnSpPr>
          <p:spPr>
            <a:xfrm>
              <a:off x="596348" y="1113184"/>
              <a:ext cx="11595652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xmlns="" id="{5D51B7DF-1B72-49D9-8A08-EE695DEEDC53}"/>
                </a:ext>
              </a:extLst>
            </p:cNvPr>
            <p:cNvCxnSpPr/>
            <p:nvPr/>
          </p:nvCxnSpPr>
          <p:spPr>
            <a:xfrm>
              <a:off x="596348" y="1060174"/>
              <a:ext cx="11595652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DCE6EC42-D8B6-419E-8691-77D44823F723}"/>
              </a:ext>
            </a:extLst>
          </p:cNvPr>
          <p:cNvSpPr/>
          <p:nvPr/>
        </p:nvSpPr>
        <p:spPr>
          <a:xfrm>
            <a:off x="-29111" y="0"/>
            <a:ext cx="438750" cy="6858000"/>
          </a:xfrm>
          <a:prstGeom prst="rect">
            <a:avLst/>
          </a:prstGeom>
          <a:solidFill>
            <a:schemeClr val="tx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fld id="{69329E76-C468-4D5C-8D7A-EB6126F66CC1}" type="slidenum">
              <a:rPr lang="ru-RU" sz="1625" b="1">
                <a:solidFill>
                  <a:schemeClr val="bg1"/>
                </a:solidFill>
              </a:rPr>
              <a:pPr algn="ctr"/>
              <a:t>16</a:t>
            </a:fld>
            <a:endParaRPr lang="ru-RU" sz="1625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25636" y="4935317"/>
            <a:ext cx="4945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hlinkClick r:id="rId3"/>
              </a:rPr>
              <a:t>http://www.nica.ru/ru/byexperts/experts_list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83697" y="2668600"/>
            <a:ext cx="8005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hlinkClick r:id="rId4"/>
              </a:rPr>
              <a:t>http://obrnadzor.gov.ru/ru/activity/public_services/accreditation/exp_org/</a:t>
            </a:r>
            <a:endParaRPr lang="ru-RU" sz="2000" dirty="0">
              <a:hlinkClick r:id="rId5"/>
            </a:endParaRPr>
          </a:p>
        </p:txBody>
      </p:sp>
      <p:pic>
        <p:nvPicPr>
          <p:cNvPr id="16" name="Рисунок 1" descr="0001 (7)">
            <a:extLst>
              <a:ext uri="{FF2B5EF4-FFF2-40B4-BE49-F238E27FC236}">
                <a16:creationId xmlns:a16="http://schemas.microsoft.com/office/drawing/2014/main" xmlns="" id="{AD953868-DF0D-44C2-AB98-BD32CBC32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t="10173" r="9269" b="11427"/>
          <a:stretch/>
        </p:blipFill>
        <p:spPr bwMode="auto">
          <a:xfrm>
            <a:off x="659297" y="232969"/>
            <a:ext cx="914522" cy="57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812187" y="135467"/>
            <a:ext cx="7694539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700" cap="all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Российское общество «Знание» - </a:t>
            </a:r>
            <a:r>
              <a:rPr lang="ru-RU" altLang="ru-RU" sz="1700" cap="all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Аккредитованная экспертная организация в области государственной аккредитации образовательной деятельности</a:t>
            </a:r>
          </a:p>
        </p:txBody>
      </p:sp>
      <p:pic>
        <p:nvPicPr>
          <p:cNvPr id="18" name="Picture 2" descr="https://securenews.ru/wp-content/uploads/2018/01/1508586876_sk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66784" y="1452781"/>
            <a:ext cx="1724629" cy="9708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767368" y="1677259"/>
            <a:ext cx="3345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 smtClean="0"/>
              <a:t>ФЕДЕРАЛЬНАЯ СЛУЖБА</a:t>
            </a:r>
            <a:br>
              <a:rPr lang="ru-RU" sz="1200" b="1" cap="all" dirty="0" smtClean="0"/>
            </a:br>
            <a:r>
              <a:rPr lang="ru-RU" sz="1200" b="1" cap="all" dirty="0" smtClean="0"/>
              <a:t>ПО НАДЗОРУ В СФЕРЕ ОБРАЗОВАНИЯ И НАУКИ</a:t>
            </a:r>
          </a:p>
          <a:p>
            <a:r>
              <a:rPr lang="ru-RU" sz="1200" b="1" cap="all" dirty="0" smtClean="0"/>
              <a:t>РОСОБРНАДЗОР</a:t>
            </a:r>
            <a:endParaRPr lang="ru-RU" sz="1200" b="1" cap="all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15167" y="3794458"/>
            <a:ext cx="4953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cap="all" dirty="0" smtClean="0"/>
              <a:t>Национальное </a:t>
            </a:r>
          </a:p>
          <a:p>
            <a:r>
              <a:rPr lang="ru-RU" sz="1200" b="1" cap="all" dirty="0" err="1" smtClean="0"/>
              <a:t>аккредитационное</a:t>
            </a:r>
            <a:r>
              <a:rPr lang="ru-RU" sz="1200" b="1" cap="all" dirty="0" smtClean="0"/>
              <a:t> агентство </a:t>
            </a:r>
          </a:p>
          <a:p>
            <a:r>
              <a:rPr lang="ru-RU" sz="1200" b="1" cap="all" dirty="0" smtClean="0"/>
              <a:t>в сфере образования</a:t>
            </a:r>
          </a:p>
          <a:p>
            <a:r>
              <a:rPr lang="ru-RU" sz="1200" dirty="0" err="1" smtClean="0"/>
              <a:t>Росаккредагентство</a:t>
            </a:r>
            <a:endParaRPr lang="ru-RU" sz="1200" dirty="0" smtClean="0"/>
          </a:p>
          <a:p>
            <a:endParaRPr lang="ru-RU" sz="1200" b="1" cap="all" dirty="0" smtClean="0"/>
          </a:p>
        </p:txBody>
      </p:sp>
      <p:pic>
        <p:nvPicPr>
          <p:cNvPr id="48130" name="Picture 2" descr="http://www.nica.ru/Themes/TheThemeMachine/Styles/images/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61797" y="3824464"/>
            <a:ext cx="638175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1198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>
            <a:extLst>
              <a:ext uri="{FF2B5EF4-FFF2-40B4-BE49-F238E27FC236}">
                <a16:creationId xmlns:a16="http://schemas.microsoft.com/office/drawing/2014/main" xmlns="" id="{B58EE001-B34A-469B-9AAF-7AE3008512A1}"/>
              </a:ext>
            </a:extLst>
          </p:cNvPr>
          <p:cNvGrpSpPr/>
          <p:nvPr/>
        </p:nvGrpSpPr>
        <p:grpSpPr>
          <a:xfrm>
            <a:off x="1" y="908929"/>
            <a:ext cx="9905999" cy="47136"/>
            <a:chOff x="596348" y="1060174"/>
            <a:chExt cx="11595652" cy="53010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xmlns="" id="{46EFA4B6-F159-453B-B92F-95A90F658693}"/>
                </a:ext>
              </a:extLst>
            </p:cNvPr>
            <p:cNvCxnSpPr/>
            <p:nvPr/>
          </p:nvCxnSpPr>
          <p:spPr>
            <a:xfrm>
              <a:off x="596348" y="1113184"/>
              <a:ext cx="11595652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xmlns="" id="{5D51B7DF-1B72-49D9-8A08-EE695DEEDC53}"/>
                </a:ext>
              </a:extLst>
            </p:cNvPr>
            <p:cNvCxnSpPr/>
            <p:nvPr/>
          </p:nvCxnSpPr>
          <p:spPr>
            <a:xfrm>
              <a:off x="596348" y="1060174"/>
              <a:ext cx="11595652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DCE6EC42-D8B6-419E-8691-77D44823F723}"/>
              </a:ext>
            </a:extLst>
          </p:cNvPr>
          <p:cNvSpPr/>
          <p:nvPr/>
        </p:nvSpPr>
        <p:spPr>
          <a:xfrm>
            <a:off x="-29111" y="0"/>
            <a:ext cx="438750" cy="6858000"/>
          </a:xfrm>
          <a:prstGeom prst="rect">
            <a:avLst/>
          </a:prstGeom>
          <a:solidFill>
            <a:schemeClr val="tx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fld id="{69329E76-C468-4D5C-8D7A-EB6126F66CC1}" type="slidenum">
              <a:rPr lang="ru-RU" sz="1625" b="1">
                <a:solidFill>
                  <a:schemeClr val="bg1"/>
                </a:solidFill>
              </a:rPr>
              <a:pPr algn="ctr"/>
              <a:t>17</a:t>
            </a:fld>
            <a:endParaRPr lang="ru-RU" sz="1625" b="1" dirty="0">
              <a:solidFill>
                <a:schemeClr val="bg1"/>
              </a:solidFill>
            </a:endParaRPr>
          </a:p>
        </p:txBody>
      </p:sp>
      <p:pic>
        <p:nvPicPr>
          <p:cNvPr id="16" name="Рисунок 1" descr="0001 (7)">
            <a:extLst>
              <a:ext uri="{FF2B5EF4-FFF2-40B4-BE49-F238E27FC236}">
                <a16:creationId xmlns:a16="http://schemas.microsoft.com/office/drawing/2014/main" xmlns="" id="{AD953868-DF0D-44C2-AB98-BD32CBC32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t="10173" r="9269" b="11427"/>
          <a:stretch/>
        </p:blipFill>
        <p:spPr bwMode="auto">
          <a:xfrm>
            <a:off x="659297" y="232969"/>
            <a:ext cx="914522" cy="57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812187" y="135467"/>
            <a:ext cx="7694539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700" cap="all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Российское общество «Знание» - </a:t>
            </a:r>
            <a:r>
              <a:rPr lang="ru-RU" altLang="ru-RU" sz="1700" cap="all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Аккредитованная экспертная организация в области государственной аккредитации образовательной деятельности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FFBB71D6-AD09-48C9-B582-509DB530FE88}"/>
              </a:ext>
            </a:extLst>
          </p:cNvPr>
          <p:cNvSpPr/>
          <p:nvPr/>
        </p:nvSpPr>
        <p:spPr>
          <a:xfrm>
            <a:off x="1136918" y="1896917"/>
            <a:ext cx="8051211" cy="3144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360363">
              <a:lnSpc>
                <a:spcPct val="107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b="1" cap="all" dirty="0" smtClean="0">
                <a:solidFill>
                  <a:srgbClr val="002060"/>
                </a:solidFill>
                <a:latin typeface="Georgia" charset="0"/>
              </a:rPr>
              <a:t>Установлены полномочия сроком на </a:t>
            </a:r>
            <a:r>
              <a:rPr lang="ru-RU" b="1" cap="all" dirty="0" smtClean="0">
                <a:solidFill>
                  <a:srgbClr val="FF0000"/>
                </a:solidFill>
                <a:latin typeface="Georgia" charset="0"/>
              </a:rPr>
              <a:t>5 лет </a:t>
            </a:r>
            <a:r>
              <a:rPr lang="ru-RU" b="1" cap="all" dirty="0" smtClean="0">
                <a:solidFill>
                  <a:srgbClr val="002060"/>
                </a:solidFill>
                <a:latin typeface="Georgia" charset="0"/>
              </a:rPr>
              <a:t>в качестве   экспертной организации по </a:t>
            </a:r>
            <a:r>
              <a:rPr lang="ru-RU" b="1" cap="all" dirty="0" err="1" smtClean="0">
                <a:solidFill>
                  <a:srgbClr val="002060"/>
                </a:solidFill>
                <a:latin typeface="Georgia" charset="0"/>
              </a:rPr>
              <a:t>УГсН</a:t>
            </a:r>
            <a:r>
              <a:rPr lang="ru-RU" b="1" cap="all" dirty="0" smtClean="0">
                <a:solidFill>
                  <a:srgbClr val="002060"/>
                </a:solidFill>
                <a:latin typeface="Georgia" charset="0"/>
              </a:rPr>
              <a:t> 44.00.00 «ОБРАЗОВАНИЕ И ПЕДАГОГИЧЕСКИЕ НАУКИ»</a:t>
            </a:r>
          </a:p>
          <a:p>
            <a:pPr marL="541338" indent="-360363">
              <a:lnSpc>
                <a:spcPct val="107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ru-RU" b="1" cap="all" dirty="0" smtClean="0">
              <a:solidFill>
                <a:srgbClr val="002060"/>
              </a:solidFill>
              <a:latin typeface="Georgia" charset="0"/>
            </a:endParaRPr>
          </a:p>
          <a:p>
            <a:pPr marL="541338" indent="-360363">
              <a:lnSpc>
                <a:spcPct val="107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b="1" cap="all" dirty="0" smtClean="0">
                <a:solidFill>
                  <a:srgbClr val="002060"/>
                </a:solidFill>
                <a:latin typeface="Georgia" charset="0"/>
              </a:rPr>
              <a:t>Сформирован реестр экспертов: </a:t>
            </a:r>
            <a:r>
              <a:rPr lang="ru-RU" b="1" cap="all" dirty="0" smtClean="0">
                <a:solidFill>
                  <a:srgbClr val="FF0000"/>
                </a:solidFill>
                <a:latin typeface="Georgia" charset="0"/>
              </a:rPr>
              <a:t>65</a:t>
            </a:r>
            <a:r>
              <a:rPr lang="ru-RU" b="1" cap="all" dirty="0" smtClean="0">
                <a:solidFill>
                  <a:srgbClr val="002060"/>
                </a:solidFill>
                <a:latin typeface="Georgia" charset="0"/>
              </a:rPr>
              <a:t> человек из </a:t>
            </a:r>
            <a:r>
              <a:rPr lang="ru-RU" b="1" cap="all" dirty="0" smtClean="0">
                <a:solidFill>
                  <a:srgbClr val="FF0000"/>
                </a:solidFill>
                <a:latin typeface="Georgia" charset="0"/>
              </a:rPr>
              <a:t>9</a:t>
            </a:r>
            <a:r>
              <a:rPr lang="ru-RU" b="1" cap="all" dirty="0" smtClean="0">
                <a:solidFill>
                  <a:srgbClr val="002060"/>
                </a:solidFill>
                <a:latin typeface="Georgia" charset="0"/>
              </a:rPr>
              <a:t> субъектов Российской федерации</a:t>
            </a:r>
          </a:p>
          <a:p>
            <a:pPr marL="541338" indent="-360363">
              <a:lnSpc>
                <a:spcPct val="107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ru-RU" b="1" cap="all" dirty="0" smtClean="0">
              <a:solidFill>
                <a:srgbClr val="002060"/>
              </a:solidFill>
              <a:latin typeface="Georgia" charset="0"/>
            </a:endParaRPr>
          </a:p>
          <a:p>
            <a:pPr marL="541338" indent="-360363">
              <a:lnSpc>
                <a:spcPct val="107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b="1" cap="all" dirty="0" smtClean="0">
                <a:solidFill>
                  <a:srgbClr val="002060"/>
                </a:solidFill>
                <a:latin typeface="Georgia" charset="0"/>
              </a:rPr>
              <a:t>Прорабатывается финансовая модель</a:t>
            </a:r>
          </a:p>
          <a:p>
            <a:pPr marL="541338" indent="-360363">
              <a:lnSpc>
                <a:spcPct val="107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ru-RU" b="1" cap="all" dirty="0">
              <a:solidFill>
                <a:srgbClr val="002060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85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0909695D-2770-4312-A1C7-D72AB14EB573}"/>
              </a:ext>
            </a:extLst>
          </p:cNvPr>
          <p:cNvGrpSpPr/>
          <p:nvPr/>
        </p:nvGrpSpPr>
        <p:grpSpPr>
          <a:xfrm>
            <a:off x="-12179" y="0"/>
            <a:ext cx="1425002" cy="6858000"/>
            <a:chOff x="0" y="0"/>
            <a:chExt cx="1753849" cy="685800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742F4C3C-C616-4E10-96CF-A635AB00078E}"/>
                </a:ext>
              </a:extLst>
            </p:cNvPr>
            <p:cNvSpPr/>
            <p:nvPr/>
          </p:nvSpPr>
          <p:spPr>
            <a:xfrm>
              <a:off x="0" y="0"/>
              <a:ext cx="1753849" cy="6858000"/>
            </a:xfrm>
            <a:prstGeom prst="rect">
              <a:avLst/>
            </a:prstGeom>
            <a:solidFill>
              <a:schemeClr val="tx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Aft>
                  <a:spcPts val="488"/>
                </a:spcAft>
                <a:buClr>
                  <a:schemeClr val="bg1"/>
                </a:buClr>
              </a:pPr>
              <a:endParaRPr lang="ru-RU" sz="195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1027594"/>
              <a:ext cx="1753849" cy="31914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162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6BB2CB51-ACBA-4207-BE38-C28D9D991453}"/>
              </a:ext>
            </a:extLst>
          </p:cNvPr>
          <p:cNvGrpSpPr/>
          <p:nvPr/>
        </p:nvGrpSpPr>
        <p:grpSpPr>
          <a:xfrm>
            <a:off x="0" y="1931918"/>
            <a:ext cx="9909366" cy="58500"/>
            <a:chOff x="-3367" y="1901002"/>
            <a:chExt cx="9909366" cy="58500"/>
          </a:xfrm>
        </p:grpSpPr>
        <p:grpSp>
          <p:nvGrpSpPr>
            <p:cNvPr id="16" name="Группа 15">
              <a:extLst>
                <a:ext uri="{FF2B5EF4-FFF2-40B4-BE49-F238E27FC236}">
                  <a16:creationId xmlns="" xmlns:a16="http://schemas.microsoft.com/office/drawing/2014/main" id="{5A192CDB-E448-46E4-A82C-1D5B0152594B}"/>
                </a:ext>
              </a:extLst>
            </p:cNvPr>
            <p:cNvGrpSpPr/>
            <p:nvPr/>
          </p:nvGrpSpPr>
          <p:grpSpPr>
            <a:xfrm>
              <a:off x="1423499" y="1901002"/>
              <a:ext cx="8482500" cy="58500"/>
              <a:chOff x="596348" y="1060174"/>
              <a:chExt cx="11595652" cy="53010"/>
            </a:xfrm>
          </p:grpSpPr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="" xmlns:a16="http://schemas.microsoft.com/office/drawing/2014/main" id="{C0E2408D-16AE-457C-961D-1D808856B52A}"/>
                  </a:ext>
                </a:extLst>
              </p:cNvPr>
              <p:cNvCxnSpPr/>
              <p:nvPr/>
            </p:nvCxnSpPr>
            <p:spPr>
              <a:xfrm>
                <a:off x="596348" y="1113184"/>
                <a:ext cx="11595652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="" xmlns:a16="http://schemas.microsoft.com/office/drawing/2014/main" id="{3632E4AD-379D-46F8-875E-943A1ECD69AF}"/>
                  </a:ext>
                </a:extLst>
              </p:cNvPr>
              <p:cNvCxnSpPr/>
              <p:nvPr/>
            </p:nvCxnSpPr>
            <p:spPr>
              <a:xfrm>
                <a:off x="596348" y="1060174"/>
                <a:ext cx="11595652" cy="0"/>
              </a:xfrm>
              <a:prstGeom prst="line">
                <a:avLst/>
              </a:prstGeom>
              <a:ln w="508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Группа 19">
              <a:extLst>
                <a:ext uri="{FF2B5EF4-FFF2-40B4-BE49-F238E27FC236}">
                  <a16:creationId xmlns="" xmlns:a16="http://schemas.microsoft.com/office/drawing/2014/main" id="{5A192CDB-E448-46E4-A82C-1D5B0152594B}"/>
                </a:ext>
              </a:extLst>
            </p:cNvPr>
            <p:cNvGrpSpPr/>
            <p:nvPr/>
          </p:nvGrpSpPr>
          <p:grpSpPr>
            <a:xfrm>
              <a:off x="-3367" y="1901002"/>
              <a:ext cx="1424475" cy="58500"/>
              <a:chOff x="596348" y="1060174"/>
              <a:chExt cx="11595652" cy="53010"/>
            </a:xfrm>
          </p:grpSpPr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="" xmlns:a16="http://schemas.microsoft.com/office/drawing/2014/main" id="{C0E2408D-16AE-457C-961D-1D808856B52A}"/>
                  </a:ext>
                </a:extLst>
              </p:cNvPr>
              <p:cNvCxnSpPr/>
              <p:nvPr/>
            </p:nvCxnSpPr>
            <p:spPr>
              <a:xfrm>
                <a:off x="596348" y="1113184"/>
                <a:ext cx="11595652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="" xmlns:a16="http://schemas.microsoft.com/office/drawing/2014/main" id="{3632E4AD-379D-46F8-875E-943A1ECD69AF}"/>
                  </a:ext>
                </a:extLst>
              </p:cNvPr>
              <p:cNvCxnSpPr/>
              <p:nvPr/>
            </p:nvCxnSpPr>
            <p:spPr>
              <a:xfrm>
                <a:off x="596348" y="1060174"/>
                <a:ext cx="11595652" cy="0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5EBBFA4-AA04-4AC6-8895-5BD238BD5292}"/>
              </a:ext>
            </a:extLst>
          </p:cNvPr>
          <p:cNvSpPr/>
          <p:nvPr/>
        </p:nvSpPr>
        <p:spPr>
          <a:xfrm>
            <a:off x="1807563" y="2505668"/>
            <a:ext cx="7721105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КОНТАКТЫ СПК В СФЕРЕ ОБРАЗОВАНИЯ: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Председатель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: ДУХАНИНА Любовь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Николаевна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Ответственный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секретарь: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ГАЙДАТОВ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Александр Викторович</a:t>
            </a:r>
            <a:endParaRPr lang="en-US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Электронный адрес: </a:t>
            </a:r>
            <a:r>
              <a:rPr lang="en-US" dirty="0" smtClean="0">
                <a:solidFill>
                  <a:srgbClr val="002060"/>
                </a:solidFill>
                <a:latin typeface="Georgia" panose="02040502050405020303" pitchFamily="18" charset="0"/>
                <a:hlinkClick r:id="rId2"/>
              </a:rPr>
              <a:t>spkobr@mail.ru</a:t>
            </a:r>
            <a:endParaRPr lang="ru-RU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Телефон: 8 915 078 25 55</a:t>
            </a:r>
          </a:p>
          <a:p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7" name="Рисунок 1" descr="0001 (7)">
            <a:extLst>
              <a:ext uri="{FF2B5EF4-FFF2-40B4-BE49-F238E27FC236}">
                <a16:creationId xmlns="" xmlns:a16="http://schemas.microsoft.com/office/drawing/2014/main" id="{F8656426-EA80-4FDF-8D22-B2AF41CE2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013" y="479838"/>
            <a:ext cx="1305587" cy="87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L:\СПК ИНФО\sovet_vector_materials\OUT_vector\Elements\logo_sov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0777" y="386848"/>
            <a:ext cx="2401617" cy="971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904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5086" y="262786"/>
            <a:ext cx="769453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cap="all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Российское общество «Знание» - </a:t>
            </a:r>
          </a:p>
          <a:p>
            <a:pPr algn="just">
              <a:lnSpc>
                <a:spcPct val="90000"/>
              </a:lnSpc>
            </a:pPr>
            <a:r>
              <a:rPr lang="ru-RU" altLang="ru-RU" cap="all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базовая организация </a:t>
            </a:r>
            <a:r>
              <a:rPr lang="ru-RU" cap="all" dirty="0">
                <a:solidFill>
                  <a:srgbClr val="002060"/>
                </a:solidFill>
                <a:latin typeface="Georgia" charset="0"/>
              </a:rPr>
              <a:t>СПК в сфере образования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B58EE001-B34A-469B-9AAF-7AE3008512A1}"/>
              </a:ext>
            </a:extLst>
          </p:cNvPr>
          <p:cNvGrpSpPr/>
          <p:nvPr/>
        </p:nvGrpSpPr>
        <p:grpSpPr>
          <a:xfrm>
            <a:off x="1" y="982116"/>
            <a:ext cx="9905999" cy="47136"/>
            <a:chOff x="596348" y="1060174"/>
            <a:chExt cx="11595652" cy="53010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="" xmlns:a16="http://schemas.microsoft.com/office/drawing/2014/main" id="{46EFA4B6-F159-453B-B92F-95A90F658693}"/>
                </a:ext>
              </a:extLst>
            </p:cNvPr>
            <p:cNvCxnSpPr/>
            <p:nvPr/>
          </p:nvCxnSpPr>
          <p:spPr>
            <a:xfrm>
              <a:off x="596348" y="1113184"/>
              <a:ext cx="11595652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="" xmlns:a16="http://schemas.microsoft.com/office/drawing/2014/main" id="{5D51B7DF-1B72-49D9-8A08-EE695DEEDC53}"/>
                </a:ext>
              </a:extLst>
            </p:cNvPr>
            <p:cNvCxnSpPr/>
            <p:nvPr/>
          </p:nvCxnSpPr>
          <p:spPr>
            <a:xfrm>
              <a:off x="596348" y="1060174"/>
              <a:ext cx="11595652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DCE6EC42-D8B6-419E-8691-77D44823F723}"/>
              </a:ext>
            </a:extLst>
          </p:cNvPr>
          <p:cNvSpPr/>
          <p:nvPr/>
        </p:nvSpPr>
        <p:spPr>
          <a:xfrm>
            <a:off x="-29111" y="0"/>
            <a:ext cx="438750" cy="6858000"/>
          </a:xfrm>
          <a:prstGeom prst="rect">
            <a:avLst/>
          </a:prstGeom>
          <a:solidFill>
            <a:schemeClr val="tx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fld id="{69329E76-C468-4D5C-8D7A-EB6126F66CC1}" type="slidenum">
              <a:rPr lang="ru-RU" sz="1625" b="1">
                <a:solidFill>
                  <a:schemeClr val="bg1"/>
                </a:solidFill>
              </a:rPr>
              <a:pPr algn="ctr"/>
              <a:t>2</a:t>
            </a:fld>
            <a:endParaRPr lang="ru-RU" sz="1625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69ACD25-80B8-422C-97F9-7578B2ADFE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99" y="2702763"/>
            <a:ext cx="4284480" cy="321336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E91862A-61F0-4969-A43D-BD56AAB861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13" y="2605601"/>
            <a:ext cx="3832154" cy="87310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528D4C4-CE1F-435A-BCF9-28844994A5BF}"/>
              </a:ext>
            </a:extLst>
          </p:cNvPr>
          <p:cNvSpPr/>
          <p:nvPr/>
        </p:nvSpPr>
        <p:spPr>
          <a:xfrm>
            <a:off x="949599" y="1122293"/>
            <a:ext cx="81440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Georgia" charset="0"/>
              </a:rPr>
              <a:t>РЕШЕНИЕ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Georgia" charset="0"/>
              </a:rPr>
              <a:t>Национального совета при Президенте Российской Федерации по профессиональным квалификациям</a:t>
            </a:r>
            <a:endParaRPr lang="ru-RU" dirty="0">
              <a:solidFill>
                <a:srgbClr val="002060"/>
              </a:solidFill>
              <a:latin typeface="Georgia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DB8995D-A4EB-476F-B7B6-BDE21606BFC8}"/>
              </a:ext>
            </a:extLst>
          </p:cNvPr>
          <p:cNvSpPr/>
          <p:nvPr/>
        </p:nvSpPr>
        <p:spPr>
          <a:xfrm>
            <a:off x="3402998" y="1996520"/>
            <a:ext cx="2589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Georgia" charset="0"/>
              </a:rPr>
              <a:t>25 сентября 2019 г.</a:t>
            </a:r>
            <a:endParaRPr lang="ru-RU" sz="1600" dirty="0">
              <a:solidFill>
                <a:srgbClr val="002060"/>
              </a:solidFill>
              <a:latin typeface="Georgia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95724EAB-71A1-48D3-AB78-F37EE36498F7}"/>
              </a:ext>
            </a:extLst>
          </p:cNvPr>
          <p:cNvSpPr/>
          <p:nvPr/>
        </p:nvSpPr>
        <p:spPr>
          <a:xfrm>
            <a:off x="5606577" y="1996520"/>
            <a:ext cx="1155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Georgia" charset="0"/>
              </a:rPr>
              <a:t>№ 39</a:t>
            </a:r>
            <a:endParaRPr lang="ru-RU" sz="1600" dirty="0">
              <a:solidFill>
                <a:srgbClr val="002060"/>
              </a:solidFill>
              <a:latin typeface="Georgia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06D9207-4B0C-4E5D-8740-6F9C8EC86C96}"/>
              </a:ext>
            </a:extLst>
          </p:cNvPr>
          <p:cNvSpPr/>
          <p:nvPr/>
        </p:nvSpPr>
        <p:spPr>
          <a:xfrm>
            <a:off x="5488913" y="3714683"/>
            <a:ext cx="428448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Georgia" charset="0"/>
              </a:rPr>
              <a:t>Создать СПК в сфере образования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Georgia" charset="0"/>
              </a:rPr>
              <a:t>Наделить Российское общество «Знание» полномочиями базовой организации Совета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Georgia" charset="0"/>
              </a:rPr>
              <a:t>Одобрить персональный состав Совета</a:t>
            </a:r>
          </a:p>
        </p:txBody>
      </p:sp>
      <p:pic>
        <p:nvPicPr>
          <p:cNvPr id="15" name="Picture 2" descr="L:\СПК ИНФО\sovet_vector_materials\OUT_vector\Elements\logo_sov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441" y="159394"/>
            <a:ext cx="1760363" cy="711969"/>
          </a:xfrm>
          <a:prstGeom prst="rect">
            <a:avLst/>
          </a:prstGeom>
          <a:noFill/>
        </p:spPr>
      </p:pic>
      <p:pic>
        <p:nvPicPr>
          <p:cNvPr id="16" name="Рисунок 1" descr="0001 (7)">
            <a:extLst>
              <a:ext uri="{FF2B5EF4-FFF2-40B4-BE49-F238E27FC236}">
                <a16:creationId xmlns="" xmlns:a16="http://schemas.microsoft.com/office/drawing/2014/main" id="{AD953868-DF0D-44C2-AB98-BD32CBC32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t="10173" r="9269" b="11427"/>
          <a:stretch/>
        </p:blipFill>
        <p:spPr bwMode="auto">
          <a:xfrm>
            <a:off x="2506049" y="303521"/>
            <a:ext cx="790307" cy="49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63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B58EE001-B34A-469B-9AAF-7AE3008512A1}"/>
              </a:ext>
            </a:extLst>
          </p:cNvPr>
          <p:cNvGrpSpPr/>
          <p:nvPr/>
        </p:nvGrpSpPr>
        <p:grpSpPr>
          <a:xfrm>
            <a:off x="1" y="982116"/>
            <a:ext cx="9905999" cy="47136"/>
            <a:chOff x="596348" y="1060174"/>
            <a:chExt cx="11595652" cy="53010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="" xmlns:a16="http://schemas.microsoft.com/office/drawing/2014/main" id="{46EFA4B6-F159-453B-B92F-95A90F658693}"/>
                </a:ext>
              </a:extLst>
            </p:cNvPr>
            <p:cNvCxnSpPr/>
            <p:nvPr/>
          </p:nvCxnSpPr>
          <p:spPr>
            <a:xfrm>
              <a:off x="596348" y="1113184"/>
              <a:ext cx="11595652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="" xmlns:a16="http://schemas.microsoft.com/office/drawing/2014/main" id="{5D51B7DF-1B72-49D9-8A08-EE695DEEDC53}"/>
                </a:ext>
              </a:extLst>
            </p:cNvPr>
            <p:cNvCxnSpPr/>
            <p:nvPr/>
          </p:nvCxnSpPr>
          <p:spPr>
            <a:xfrm>
              <a:off x="596348" y="1060174"/>
              <a:ext cx="11595652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DCE6EC42-D8B6-419E-8691-77D44823F723}"/>
              </a:ext>
            </a:extLst>
          </p:cNvPr>
          <p:cNvSpPr/>
          <p:nvPr/>
        </p:nvSpPr>
        <p:spPr>
          <a:xfrm>
            <a:off x="-11174" y="0"/>
            <a:ext cx="438750" cy="6858000"/>
          </a:xfrm>
          <a:prstGeom prst="rect">
            <a:avLst/>
          </a:prstGeom>
          <a:solidFill>
            <a:schemeClr val="tx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fld id="{69329E76-C468-4D5C-8D7A-EB6126F66CC1}" type="slidenum">
              <a:rPr lang="ru-RU" sz="1625" b="1">
                <a:solidFill>
                  <a:schemeClr val="bg1"/>
                </a:solidFill>
              </a:rPr>
              <a:pPr algn="ctr"/>
              <a:t>3</a:t>
            </a:fld>
            <a:endParaRPr lang="ru-RU" sz="1625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1A126E8-468C-4573-9EF2-AE1E1D69DEFD}"/>
              </a:ext>
            </a:extLst>
          </p:cNvPr>
          <p:cNvSpPr/>
          <p:nvPr/>
        </p:nvSpPr>
        <p:spPr>
          <a:xfrm>
            <a:off x="1149303" y="3109572"/>
            <a:ext cx="8030046" cy="375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cap="all" dirty="0">
                <a:solidFill>
                  <a:srgbClr val="002060"/>
                </a:solidFill>
                <a:latin typeface="Georgia" charset="0"/>
              </a:rPr>
              <a:t>функции: 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Georgia" charset="0"/>
              </a:rPr>
              <a:t>мониторинг рынка труда, обеспечение его потребностей в квалификациях и профессиональном </a:t>
            </a: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образовании;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разработка </a:t>
            </a:r>
            <a:r>
              <a:rPr lang="ru-RU" sz="2000" dirty="0">
                <a:solidFill>
                  <a:srgbClr val="002060"/>
                </a:solidFill>
                <a:latin typeface="Georgia" charset="0"/>
              </a:rPr>
              <a:t>и актуализация профессиональных стандартов и квалификационных </a:t>
            </a: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требований;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организация </a:t>
            </a:r>
            <a:r>
              <a:rPr lang="ru-RU" sz="2000" dirty="0">
                <a:solidFill>
                  <a:srgbClr val="002060"/>
                </a:solidFill>
                <a:latin typeface="Georgia" charset="0"/>
              </a:rPr>
              <a:t>независимой оценки </a:t>
            </a: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квалификаций;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проведение </a:t>
            </a:r>
            <a:r>
              <a:rPr lang="ru-RU" sz="2000" dirty="0">
                <a:solidFill>
                  <a:srgbClr val="002060"/>
                </a:solidFill>
                <a:latin typeface="Georgia" charset="0"/>
              </a:rPr>
              <a:t>экспертизы ФГОС профессионального образования, примерных ОПОП и их проектов, оценка их соответствия профессиональным стандартам, подготовка предложений по </a:t>
            </a: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совершенствованию;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организация </a:t>
            </a:r>
            <a:r>
              <a:rPr lang="ru-RU" sz="2000" dirty="0">
                <a:solidFill>
                  <a:srgbClr val="002060"/>
                </a:solidFill>
                <a:latin typeface="Georgia" charset="0"/>
              </a:rPr>
              <a:t>профессионально-общественной </a:t>
            </a:r>
            <a:r>
              <a:rPr lang="ru-RU" sz="2000" dirty="0" smtClean="0">
                <a:solidFill>
                  <a:srgbClr val="002060"/>
                </a:solidFill>
                <a:latin typeface="Georgia" charset="0"/>
              </a:rPr>
              <a:t>аккредитации.</a:t>
            </a:r>
            <a:endParaRPr lang="ru-RU" sz="2000" dirty="0">
              <a:solidFill>
                <a:srgbClr val="002060"/>
              </a:solidFill>
              <a:latin typeface="Georgia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9E1CB8E-DFEC-44D2-B46E-7BCEAB2A6634}"/>
              </a:ext>
            </a:extLst>
          </p:cNvPr>
          <p:cNvSpPr/>
          <p:nvPr/>
        </p:nvSpPr>
        <p:spPr>
          <a:xfrm>
            <a:off x="1149303" y="1207100"/>
            <a:ext cx="8030045" cy="1792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b="1" cap="all" dirty="0">
                <a:solidFill>
                  <a:srgbClr val="002060"/>
                </a:solidFill>
                <a:latin typeface="Georgia" charset="0"/>
              </a:rPr>
              <a:t>Предназначение: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000" dirty="0">
                <a:solidFill>
                  <a:srgbClr val="002060"/>
                </a:solidFill>
                <a:latin typeface="Georgia" charset="0"/>
              </a:rPr>
              <a:t>консолидация усилий работодателей, органов государственной власти, профсоюзных и общественных организаций для решения вопросов развития системы профессиональных квалификаций в сфере образования.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95B5338-6E70-477E-9D5A-CFD2C1F85571}"/>
              </a:ext>
            </a:extLst>
          </p:cNvPr>
          <p:cNvSpPr txBox="1"/>
          <p:nvPr/>
        </p:nvSpPr>
        <p:spPr>
          <a:xfrm>
            <a:off x="3342444" y="268331"/>
            <a:ext cx="778954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cap="all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Российское общество «Знание» - </a:t>
            </a:r>
          </a:p>
          <a:p>
            <a:pPr algn="just">
              <a:lnSpc>
                <a:spcPct val="90000"/>
              </a:lnSpc>
            </a:pPr>
            <a:r>
              <a:rPr lang="ru-RU" altLang="ru-RU" cap="all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базовая организация  </a:t>
            </a:r>
            <a:r>
              <a:rPr lang="ru-RU" cap="all" dirty="0">
                <a:solidFill>
                  <a:srgbClr val="002060"/>
                </a:solidFill>
                <a:latin typeface="Georgia" charset="0"/>
              </a:rPr>
              <a:t>СПК в сфере образования</a:t>
            </a:r>
          </a:p>
        </p:txBody>
      </p:sp>
      <p:pic>
        <p:nvPicPr>
          <p:cNvPr id="10" name="Picture 2" descr="L:\СПК ИНФО\sovet_vector_materials\OUT_vector\Elements\logo_sov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441" y="159394"/>
            <a:ext cx="1760363" cy="711969"/>
          </a:xfrm>
          <a:prstGeom prst="rect">
            <a:avLst/>
          </a:prstGeom>
          <a:noFill/>
        </p:spPr>
      </p:pic>
      <p:pic>
        <p:nvPicPr>
          <p:cNvPr id="11" name="Рисунок 1" descr="0001 (7)">
            <a:extLst>
              <a:ext uri="{FF2B5EF4-FFF2-40B4-BE49-F238E27FC236}">
                <a16:creationId xmlns="" xmlns:a16="http://schemas.microsoft.com/office/drawing/2014/main" id="{AD953868-DF0D-44C2-AB98-BD32CBC32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t="10173" r="9269" b="11427"/>
          <a:stretch/>
        </p:blipFill>
        <p:spPr bwMode="auto">
          <a:xfrm>
            <a:off x="2506049" y="303521"/>
            <a:ext cx="790307" cy="49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50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53239" y="266838"/>
            <a:ext cx="769453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cap="all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Российское общество «Знание» - </a:t>
            </a:r>
          </a:p>
          <a:p>
            <a:pPr algn="just">
              <a:lnSpc>
                <a:spcPct val="90000"/>
              </a:lnSpc>
            </a:pPr>
            <a:r>
              <a:rPr lang="ru-RU" altLang="ru-RU" cap="all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базовая организация </a:t>
            </a:r>
            <a:r>
              <a:rPr lang="ru-RU" cap="all" dirty="0">
                <a:solidFill>
                  <a:srgbClr val="002060"/>
                </a:solidFill>
                <a:latin typeface="Georgia" charset="0"/>
              </a:rPr>
              <a:t>СПК в сфере образования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3158801" y="1421721"/>
            <a:ext cx="3809440" cy="44314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ru-RU" sz="975" b="1" cap="all" dirty="0">
                <a:solidFill>
                  <a:srgbClr val="002060"/>
                </a:solidFill>
                <a:latin typeface="Georgia" charset="0"/>
                <a:ea typeface="Georgia" charset="0"/>
                <a:cs typeface="Times New Roman" charset="0"/>
              </a:rPr>
              <a:t>Совет по профессиональным квалификациям в сфере образования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665F3F11-C1E4-4276-A86A-4DCEC9EF6D2D}"/>
              </a:ext>
            </a:extLst>
          </p:cNvPr>
          <p:cNvGrpSpPr/>
          <p:nvPr/>
        </p:nvGrpSpPr>
        <p:grpSpPr>
          <a:xfrm>
            <a:off x="548070" y="2070810"/>
            <a:ext cx="9219499" cy="4066262"/>
            <a:chOff x="495299" y="1559690"/>
            <a:chExt cx="9219499" cy="4066262"/>
          </a:xfrm>
        </p:grpSpPr>
        <p:sp>
          <p:nvSpPr>
            <p:cNvPr id="18" name="Объект 2"/>
            <p:cNvSpPr txBox="1">
              <a:spLocks/>
            </p:cNvSpPr>
            <p:nvPr/>
          </p:nvSpPr>
          <p:spPr>
            <a:xfrm>
              <a:off x="7220196" y="1559690"/>
              <a:ext cx="2494601" cy="425648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indent="0" algn="ctr">
                <a:spcBef>
                  <a:spcPct val="20000"/>
                </a:spcBef>
                <a:buFont typeface="Arial" panose="020B0604020202020204" pitchFamily="34" charset="0"/>
                <a:buNone/>
                <a:defRPr sz="1100" b="0"/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>
                <a:defRPr/>
              </a:pPr>
              <a:r>
                <a:rPr lang="ru-RU" sz="975" b="1" cap="all" dirty="0">
                  <a:solidFill>
                    <a:srgbClr val="002060"/>
                  </a:solidFill>
                  <a:latin typeface="Georgia" charset="0"/>
                  <a:ea typeface="Georgia" charset="0"/>
                  <a:cs typeface="Times New Roman" charset="0"/>
                </a:rPr>
                <a:t>БАЗОВАЯ ОРГАНИЗАЦИЯ </a:t>
              </a:r>
            </a:p>
            <a:p>
              <a:pPr>
                <a:defRPr/>
              </a:pPr>
              <a:r>
                <a:rPr lang="ru-RU" sz="975" dirty="0">
                  <a:solidFill>
                    <a:srgbClr val="002060"/>
                  </a:solidFill>
                  <a:latin typeface="Georgia" charset="0"/>
                  <a:ea typeface="Georgia" charset="0"/>
                  <a:cs typeface="Times New Roman" charset="0"/>
                </a:rPr>
                <a:t>РОССИЙСКОЕ ОБЩЕСТВО «</a:t>
              </a:r>
              <a:r>
                <a:rPr lang="ru-RU" sz="934" dirty="0">
                  <a:solidFill>
                    <a:srgbClr val="002060"/>
                  </a:solidFill>
                  <a:latin typeface="Georgia" charset="0"/>
                  <a:ea typeface="Georgia" charset="0"/>
                  <a:cs typeface="Times New Roman" charset="0"/>
                </a:rPr>
                <a:t>ЗНАНИЕ»</a:t>
              </a:r>
            </a:p>
          </p:txBody>
        </p:sp>
        <p:sp>
          <p:nvSpPr>
            <p:cNvPr id="19" name="Объект 2"/>
            <p:cNvSpPr txBox="1">
              <a:spLocks/>
            </p:cNvSpPr>
            <p:nvPr/>
          </p:nvSpPr>
          <p:spPr>
            <a:xfrm>
              <a:off x="7220196" y="2160768"/>
              <a:ext cx="2494602" cy="425648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indent="0" algn="ctr">
                <a:spcBef>
                  <a:spcPct val="20000"/>
                </a:spcBef>
                <a:buFont typeface="Arial" panose="020B0604020202020204" pitchFamily="34" charset="0"/>
                <a:buNone/>
                <a:defRPr sz="1100" b="0"/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>
                <a:defRPr/>
              </a:pPr>
              <a:r>
                <a:rPr lang="ru-RU" sz="975" b="1" cap="all" dirty="0">
                  <a:solidFill>
                    <a:srgbClr val="002060"/>
                  </a:solidFill>
                  <a:latin typeface="Georgia" charset="0"/>
                  <a:ea typeface="Georgia" charset="0"/>
                  <a:cs typeface="Times New Roman" charset="0"/>
                </a:rPr>
                <a:t>Апелляционная комиссия</a:t>
              </a:r>
            </a:p>
          </p:txBody>
        </p:sp>
        <p:sp>
          <p:nvSpPr>
            <p:cNvPr id="21" name="Объект 2"/>
            <p:cNvSpPr txBox="1">
              <a:spLocks/>
            </p:cNvSpPr>
            <p:nvPr/>
          </p:nvSpPr>
          <p:spPr bwMode="auto">
            <a:xfrm>
              <a:off x="6262874" y="2898911"/>
              <a:ext cx="3045851" cy="570414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indent="0" algn="ctr" fontAlgn="auto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7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dk1"/>
                  </a:solidFill>
                  <a:latin typeface="+mn-lt"/>
                  <a:cs typeface="+mn-cs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dk1"/>
                  </a:solidFill>
                  <a:latin typeface="+mn-lt"/>
                  <a:cs typeface="+mn-cs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ru-RU" sz="1138" dirty="0">
                  <a:solidFill>
                    <a:srgbClr val="002060"/>
                  </a:solidFill>
                  <a:latin typeface="+mn-lt"/>
                  <a:cs typeface="+mn-cs"/>
                </a:rPr>
                <a:t>КОМИТЕТ</a:t>
              </a:r>
            </a:p>
            <a:p>
              <a:pPr>
                <a:defRPr/>
              </a:pPr>
              <a:r>
                <a:rPr lang="ru-RU" altLang="ru-RU" sz="934" b="0" cap="all" dirty="0">
                  <a:solidFill>
                    <a:srgbClr val="002060"/>
                  </a:solidFill>
                  <a:latin typeface="Georgia" charset="0"/>
                  <a:ea typeface="Georgia" charset="0"/>
                  <a:cs typeface="Times New Roman" charset="0"/>
                </a:rPr>
                <a:t>По профессиональным квалификациям</a:t>
              </a:r>
            </a:p>
            <a:p>
              <a:pPr eaLnBrk="1" hangingPunct="1">
                <a:defRPr/>
              </a:pPr>
              <a:r>
                <a:rPr lang="ru-RU" altLang="ru-RU" sz="934" b="0" cap="all" dirty="0">
                  <a:solidFill>
                    <a:srgbClr val="002060"/>
                  </a:solidFill>
                  <a:latin typeface="Georgia" charset="0"/>
                  <a:ea typeface="Georgia" charset="0"/>
                  <a:cs typeface="Times New Roman" charset="0"/>
                </a:rPr>
                <a:t>В области Дошкольного образования </a:t>
              </a:r>
            </a:p>
          </p:txBody>
        </p:sp>
        <p:sp>
          <p:nvSpPr>
            <p:cNvPr id="30" name="Объект 2"/>
            <p:cNvSpPr txBox="1">
              <a:spLocks/>
            </p:cNvSpPr>
            <p:nvPr/>
          </p:nvSpPr>
          <p:spPr bwMode="auto">
            <a:xfrm>
              <a:off x="6262874" y="3617787"/>
              <a:ext cx="3045851" cy="570414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indent="0" algn="ctr" fontAlgn="auto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7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dk1"/>
                  </a:solidFill>
                  <a:latin typeface="+mn-lt"/>
                  <a:cs typeface="+mn-cs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dk1"/>
                  </a:solidFill>
                  <a:latin typeface="+mn-lt"/>
                  <a:cs typeface="+mn-cs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ru-RU" sz="1138" dirty="0">
                  <a:solidFill>
                    <a:srgbClr val="002060"/>
                  </a:solidFill>
                  <a:latin typeface="+mn-lt"/>
                  <a:cs typeface="+mn-cs"/>
                </a:rPr>
                <a:t>КОМИТЕТ</a:t>
              </a:r>
            </a:p>
            <a:p>
              <a:pPr>
                <a:defRPr/>
              </a:pPr>
              <a:r>
                <a:rPr lang="ru-RU" altLang="ru-RU" sz="934" b="0" cap="all" dirty="0">
                  <a:solidFill>
                    <a:srgbClr val="002060"/>
                  </a:solidFill>
                  <a:latin typeface="Georgia" charset="0"/>
                  <a:ea typeface="Georgia" charset="0"/>
                  <a:cs typeface="Times New Roman" charset="0"/>
                </a:rPr>
                <a:t>По профессиональным квалификациям</a:t>
              </a:r>
            </a:p>
            <a:p>
              <a:pPr eaLnBrk="1" hangingPunct="1">
                <a:defRPr/>
              </a:pPr>
              <a:r>
                <a:rPr lang="ru-RU" altLang="ru-RU" sz="934" b="0" cap="all" dirty="0">
                  <a:solidFill>
                    <a:srgbClr val="002060"/>
                  </a:solidFill>
                  <a:latin typeface="Georgia" charset="0"/>
                  <a:ea typeface="Georgia" charset="0"/>
                  <a:cs typeface="Times New Roman" charset="0"/>
                </a:rPr>
                <a:t>В области школьного образования </a:t>
              </a:r>
            </a:p>
          </p:txBody>
        </p:sp>
        <p:sp>
          <p:nvSpPr>
            <p:cNvPr id="31" name="Объект 2"/>
            <p:cNvSpPr txBox="1">
              <a:spLocks/>
            </p:cNvSpPr>
            <p:nvPr/>
          </p:nvSpPr>
          <p:spPr bwMode="auto">
            <a:xfrm>
              <a:off x="6262874" y="4336662"/>
              <a:ext cx="3045851" cy="570414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indent="0" algn="ctr" fontAlgn="auto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7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dk1"/>
                  </a:solidFill>
                  <a:latin typeface="+mn-lt"/>
                  <a:cs typeface="+mn-cs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dk1"/>
                  </a:solidFill>
                  <a:latin typeface="+mn-lt"/>
                  <a:cs typeface="+mn-cs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ru-RU" sz="1138" dirty="0">
                  <a:solidFill>
                    <a:srgbClr val="002060"/>
                  </a:solidFill>
                  <a:latin typeface="+mn-lt"/>
                  <a:cs typeface="+mn-cs"/>
                </a:rPr>
                <a:t>КОМИТЕТ</a:t>
              </a:r>
            </a:p>
            <a:p>
              <a:pPr>
                <a:defRPr/>
              </a:pPr>
              <a:r>
                <a:rPr lang="ru-RU" altLang="ru-RU" sz="934" b="0" cap="all" dirty="0">
                  <a:solidFill>
                    <a:srgbClr val="002060"/>
                  </a:solidFill>
                  <a:latin typeface="Georgia" charset="0"/>
                  <a:ea typeface="Georgia" charset="0"/>
                  <a:cs typeface="Times New Roman" charset="0"/>
                </a:rPr>
                <a:t>По профессиональным квалификациям</a:t>
              </a:r>
            </a:p>
            <a:p>
              <a:pPr eaLnBrk="1" hangingPunct="1">
                <a:defRPr/>
              </a:pPr>
              <a:r>
                <a:rPr lang="ru-RU" altLang="ru-RU" sz="934" b="0" cap="all" dirty="0">
                  <a:solidFill>
                    <a:srgbClr val="002060"/>
                  </a:solidFill>
                  <a:latin typeface="Georgia" charset="0"/>
                  <a:ea typeface="Georgia" charset="0"/>
                  <a:cs typeface="Times New Roman" charset="0"/>
                </a:rPr>
                <a:t>В области СПО</a:t>
              </a:r>
            </a:p>
          </p:txBody>
        </p:sp>
        <p:sp>
          <p:nvSpPr>
            <p:cNvPr id="32" name="Объект 2"/>
            <p:cNvSpPr txBox="1">
              <a:spLocks/>
            </p:cNvSpPr>
            <p:nvPr/>
          </p:nvSpPr>
          <p:spPr bwMode="auto">
            <a:xfrm>
              <a:off x="6262874" y="5055538"/>
              <a:ext cx="3045851" cy="570414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indent="0" algn="ctr" fontAlgn="auto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7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dk1"/>
                  </a:solidFill>
                  <a:latin typeface="+mn-lt"/>
                  <a:cs typeface="+mn-cs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dk1"/>
                  </a:solidFill>
                  <a:latin typeface="+mn-lt"/>
                  <a:cs typeface="+mn-cs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ru-RU" sz="1138" dirty="0">
                  <a:solidFill>
                    <a:srgbClr val="002060"/>
                  </a:solidFill>
                  <a:latin typeface="+mn-lt"/>
                  <a:cs typeface="+mn-cs"/>
                </a:rPr>
                <a:t>КОМИТЕТ</a:t>
              </a:r>
            </a:p>
            <a:p>
              <a:pPr>
                <a:defRPr/>
              </a:pPr>
              <a:r>
                <a:rPr lang="ru-RU" altLang="ru-RU" sz="934" b="0" cap="all" dirty="0">
                  <a:solidFill>
                    <a:srgbClr val="002060"/>
                  </a:solidFill>
                  <a:latin typeface="Georgia" charset="0"/>
                  <a:ea typeface="Georgia" charset="0"/>
                  <a:cs typeface="Times New Roman" charset="0"/>
                </a:rPr>
                <a:t>По профессиональным квалификациям</a:t>
              </a:r>
            </a:p>
            <a:p>
              <a:pPr eaLnBrk="1" hangingPunct="1">
                <a:defRPr/>
              </a:pPr>
              <a:r>
                <a:rPr lang="ru-RU" altLang="ru-RU" sz="934" b="0" cap="all" dirty="0">
                  <a:solidFill>
                    <a:srgbClr val="002060"/>
                  </a:solidFill>
                  <a:latin typeface="Georgia" charset="0"/>
                  <a:ea typeface="Georgia" charset="0"/>
                  <a:cs typeface="Times New Roman" charset="0"/>
                </a:rPr>
                <a:t>В области ВО</a:t>
              </a:r>
            </a:p>
          </p:txBody>
        </p:sp>
        <p:sp>
          <p:nvSpPr>
            <p:cNvPr id="34" name="Объект 2"/>
            <p:cNvSpPr txBox="1">
              <a:spLocks/>
            </p:cNvSpPr>
            <p:nvPr/>
          </p:nvSpPr>
          <p:spPr bwMode="auto">
            <a:xfrm>
              <a:off x="495299" y="3537719"/>
              <a:ext cx="3700183" cy="318937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indent="0" algn="ctr" fontAlgn="auto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7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dk1"/>
                  </a:solidFill>
                  <a:latin typeface="+mn-lt"/>
                  <a:cs typeface="+mn-cs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dk1"/>
                  </a:solidFill>
                  <a:latin typeface="+mn-lt"/>
                  <a:cs typeface="+mn-cs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9pPr>
            </a:lstStyle>
            <a:p>
              <a:pPr>
                <a:defRPr/>
              </a:pPr>
              <a:endParaRPr lang="ru-RU" altLang="ru-RU" sz="934" b="0" cap="all" dirty="0">
                <a:solidFill>
                  <a:srgbClr val="002060"/>
                </a:solidFill>
                <a:latin typeface="Georgia" charset="0"/>
                <a:ea typeface="Georgia" charset="0"/>
                <a:cs typeface="Times New Roman" charset="0"/>
              </a:endParaRPr>
            </a:p>
            <a:p>
              <a:pPr>
                <a:defRPr/>
              </a:pPr>
              <a:r>
                <a:rPr lang="ru-RU" altLang="ru-RU" sz="813" cap="all" dirty="0">
                  <a:solidFill>
                    <a:srgbClr val="002060"/>
                  </a:solidFill>
                  <a:latin typeface="Georgia" charset="0"/>
                  <a:ea typeface="Georgia" charset="0"/>
                  <a:cs typeface="Times New Roman" charset="0"/>
                </a:rPr>
                <a:t>Разработка и актуализация </a:t>
              </a:r>
              <a:r>
                <a:rPr lang="ru-RU" altLang="ru-RU" sz="813" b="0" cap="all" dirty="0">
                  <a:solidFill>
                    <a:srgbClr val="002060"/>
                  </a:solidFill>
                  <a:latin typeface="Georgia" charset="0"/>
                  <a:ea typeface="Georgia" charset="0"/>
                  <a:cs typeface="Times New Roman" charset="0"/>
                </a:rPr>
                <a:t>профессиональных стандартов и квалификационных требований</a:t>
              </a:r>
            </a:p>
            <a:p>
              <a:pPr>
                <a:defRPr/>
              </a:pPr>
              <a:r>
                <a:rPr lang="ru-RU" altLang="ru-RU" sz="934" b="0" cap="all" dirty="0">
                  <a:solidFill>
                    <a:srgbClr val="002060"/>
                  </a:solidFill>
                  <a:latin typeface="Georgia" charset="0"/>
                  <a:ea typeface="Georgia" charset="0"/>
                  <a:cs typeface="Times New Roman" charset="0"/>
                </a:rPr>
                <a:t> </a:t>
              </a:r>
            </a:p>
          </p:txBody>
        </p:sp>
        <p:sp>
          <p:nvSpPr>
            <p:cNvPr id="35" name="Объект 2"/>
            <p:cNvSpPr txBox="1">
              <a:spLocks/>
            </p:cNvSpPr>
            <p:nvPr/>
          </p:nvSpPr>
          <p:spPr bwMode="auto">
            <a:xfrm>
              <a:off x="495299" y="4704187"/>
              <a:ext cx="3700183" cy="38335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indent="0" algn="ctr" fontAlgn="auto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7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dk1"/>
                  </a:solidFill>
                  <a:latin typeface="+mn-lt"/>
                  <a:cs typeface="+mn-cs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dk1"/>
                  </a:solidFill>
                  <a:latin typeface="+mn-lt"/>
                  <a:cs typeface="+mn-cs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ru-RU" sz="813" cap="all" dirty="0">
                  <a:solidFill>
                    <a:srgbClr val="002060"/>
                  </a:solidFill>
                  <a:latin typeface="Georgia" charset="0"/>
                  <a:ea typeface="Georgia" charset="0"/>
                  <a:cs typeface="Times New Roman" charset="0"/>
                </a:rPr>
                <a:t>Организация</a:t>
              </a:r>
              <a:r>
                <a:rPr lang="ru-RU" altLang="ru-RU" sz="813" b="0" cap="all" dirty="0">
                  <a:solidFill>
                    <a:srgbClr val="002060"/>
                  </a:solidFill>
                  <a:latin typeface="Georgia" charset="0"/>
                  <a:ea typeface="Georgia" charset="0"/>
                  <a:cs typeface="Times New Roman" charset="0"/>
                </a:rPr>
                <a:t> профессионально-общественной аккредитации</a:t>
              </a:r>
              <a:endParaRPr lang="ru-RU" altLang="ru-RU" sz="934" b="0" cap="all" dirty="0">
                <a:solidFill>
                  <a:srgbClr val="002060"/>
                </a:solidFill>
                <a:latin typeface="Georgia" charset="0"/>
                <a:ea typeface="Georgia" charset="0"/>
                <a:cs typeface="Times New Roman" charset="0"/>
              </a:endParaRPr>
            </a:p>
          </p:txBody>
        </p:sp>
        <p:sp>
          <p:nvSpPr>
            <p:cNvPr id="36" name="Объект 2"/>
            <p:cNvSpPr txBox="1">
              <a:spLocks/>
            </p:cNvSpPr>
            <p:nvPr/>
          </p:nvSpPr>
          <p:spPr bwMode="auto">
            <a:xfrm>
              <a:off x="495299" y="4002980"/>
              <a:ext cx="3700184" cy="554885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indent="0" algn="ctr" fontAlgn="auto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7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dk1"/>
                  </a:solidFill>
                  <a:latin typeface="+mn-lt"/>
                  <a:cs typeface="+mn-cs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dk1"/>
                  </a:solidFill>
                  <a:latin typeface="+mn-lt"/>
                  <a:cs typeface="+mn-cs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9pPr>
            </a:lstStyle>
            <a:p>
              <a:pPr>
                <a:defRPr/>
              </a:pPr>
              <a:endParaRPr lang="ru-RU" altLang="ru-RU" sz="934" b="0" cap="all" dirty="0">
                <a:solidFill>
                  <a:srgbClr val="002060"/>
                </a:solidFill>
                <a:latin typeface="Georgia" charset="0"/>
                <a:ea typeface="Georgia" charset="0"/>
                <a:cs typeface="Times New Roman" charset="0"/>
              </a:endParaRPr>
            </a:p>
            <a:p>
              <a:pPr>
                <a:defRPr/>
              </a:pPr>
              <a:r>
                <a:rPr lang="ru-RU" altLang="ru-RU" sz="813" cap="all" dirty="0">
                  <a:solidFill>
                    <a:srgbClr val="002060"/>
                  </a:solidFill>
                  <a:latin typeface="Georgia" charset="0"/>
                  <a:ea typeface="Georgia" charset="0"/>
                  <a:cs typeface="Times New Roman" charset="0"/>
                </a:rPr>
                <a:t>Проведение экспертизы</a:t>
              </a:r>
              <a:r>
                <a:rPr lang="ru-RU" altLang="ru-RU" sz="813" b="0" cap="all" dirty="0">
                  <a:solidFill>
                    <a:srgbClr val="002060"/>
                  </a:solidFill>
                  <a:latin typeface="Georgia" charset="0"/>
                  <a:ea typeface="Georgia" charset="0"/>
                  <a:cs typeface="Times New Roman" charset="0"/>
                </a:rPr>
                <a:t> образовательных стандартов и их проектов, оценка их соответствия профессиональным стандартам</a:t>
              </a:r>
            </a:p>
            <a:p>
              <a:pPr>
                <a:defRPr/>
              </a:pPr>
              <a:r>
                <a:rPr lang="ru-RU" altLang="ru-RU" sz="934" b="0" cap="all" dirty="0">
                  <a:solidFill>
                    <a:srgbClr val="002060"/>
                  </a:solidFill>
                  <a:latin typeface="Georgia" charset="0"/>
                  <a:ea typeface="Georgia" charset="0"/>
                  <a:cs typeface="Times New Roman" charset="0"/>
                </a:rPr>
                <a:t> </a:t>
              </a:r>
            </a:p>
          </p:txBody>
        </p:sp>
        <p:sp>
          <p:nvSpPr>
            <p:cNvPr id="37" name="Объект 2"/>
            <p:cNvSpPr txBox="1">
              <a:spLocks/>
            </p:cNvSpPr>
            <p:nvPr/>
          </p:nvSpPr>
          <p:spPr bwMode="auto">
            <a:xfrm>
              <a:off x="495300" y="5233860"/>
              <a:ext cx="3700183" cy="392092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indent="0" algn="ctr" fontAlgn="auto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7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dk1"/>
                  </a:solidFill>
                  <a:latin typeface="+mn-lt"/>
                  <a:cs typeface="+mn-cs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dk1"/>
                  </a:solidFill>
                  <a:latin typeface="+mn-lt"/>
                  <a:cs typeface="+mn-cs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ru-RU" sz="813" cap="all">
                  <a:solidFill>
                    <a:srgbClr val="002060"/>
                  </a:solidFill>
                  <a:latin typeface="Georgia" charset="0"/>
                  <a:ea typeface="Georgia" charset="0"/>
                  <a:cs typeface="Times New Roman" charset="0"/>
                </a:rPr>
                <a:t>Организация </a:t>
              </a:r>
              <a:r>
                <a:rPr lang="ru-RU" altLang="ru-RU" sz="813" b="0" cap="all" dirty="0">
                  <a:solidFill>
                    <a:srgbClr val="002060"/>
                  </a:solidFill>
                  <a:latin typeface="Georgia" charset="0"/>
                  <a:ea typeface="Georgia" charset="0"/>
                  <a:cs typeface="Times New Roman" charset="0"/>
                </a:rPr>
                <a:t>независимой оценки </a:t>
              </a:r>
              <a:r>
                <a:rPr lang="ru-RU" altLang="ru-RU" sz="813" b="0" cap="all">
                  <a:solidFill>
                    <a:srgbClr val="002060"/>
                  </a:solidFill>
                  <a:latin typeface="Georgia" charset="0"/>
                  <a:ea typeface="Georgia" charset="0"/>
                  <a:cs typeface="Times New Roman" charset="0"/>
                </a:rPr>
                <a:t>квалификации работников </a:t>
              </a:r>
              <a:endParaRPr lang="ru-RU" altLang="ru-RU" sz="934" b="0" cap="all" dirty="0">
                <a:solidFill>
                  <a:srgbClr val="002060"/>
                </a:solidFill>
                <a:latin typeface="Georgia" charset="0"/>
                <a:ea typeface="Georgia" charset="0"/>
                <a:cs typeface="Times New Roman" charset="0"/>
              </a:endParaRPr>
            </a:p>
          </p:txBody>
        </p:sp>
        <p:sp>
          <p:nvSpPr>
            <p:cNvPr id="7" name="Тройная стрелка влево/вправо/вверх 6"/>
            <p:cNvSpPr/>
            <p:nvPr/>
          </p:nvSpPr>
          <p:spPr>
            <a:xfrm>
              <a:off x="4832233" y="3236750"/>
              <a:ext cx="731636" cy="1321115"/>
            </a:xfrm>
            <a:prstGeom prst="leftRightUpArrow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63" b="1" dirty="0"/>
            </a:p>
          </p:txBody>
        </p:sp>
        <p:sp>
          <p:nvSpPr>
            <p:cNvPr id="41" name="Объект 2"/>
            <p:cNvSpPr txBox="1">
              <a:spLocks/>
            </p:cNvSpPr>
            <p:nvPr/>
          </p:nvSpPr>
          <p:spPr bwMode="auto">
            <a:xfrm>
              <a:off x="495300" y="2898911"/>
              <a:ext cx="3700183" cy="490028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indent="0" algn="ctr" fontAlgn="auto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7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dk1"/>
                  </a:solidFill>
                  <a:latin typeface="+mn-lt"/>
                  <a:cs typeface="+mn-cs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dk1"/>
                  </a:solidFill>
                  <a:latin typeface="+mn-lt"/>
                  <a:cs typeface="+mn-cs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9pPr>
            </a:lstStyle>
            <a:p>
              <a:pPr>
                <a:defRPr/>
              </a:pPr>
              <a:endParaRPr lang="ru-RU" altLang="ru-RU" sz="934" b="0" cap="all" dirty="0">
                <a:solidFill>
                  <a:srgbClr val="002060"/>
                </a:solidFill>
                <a:latin typeface="Georgia" charset="0"/>
                <a:ea typeface="Georgia" charset="0"/>
                <a:cs typeface="Times New Roman" charset="0"/>
              </a:endParaRPr>
            </a:p>
            <a:p>
              <a:pPr>
                <a:defRPr/>
              </a:pPr>
              <a:r>
                <a:rPr lang="ru-RU" altLang="ru-RU" sz="813" cap="all" dirty="0">
                  <a:solidFill>
                    <a:srgbClr val="002060"/>
                  </a:solidFill>
                  <a:latin typeface="Georgia" charset="0"/>
                  <a:ea typeface="Georgia" charset="0"/>
                  <a:cs typeface="Times New Roman" charset="0"/>
                </a:rPr>
                <a:t>Мониторинг</a:t>
              </a:r>
              <a:r>
                <a:rPr lang="ru-RU" altLang="ru-RU" sz="813" b="0" cap="all" dirty="0">
                  <a:solidFill>
                    <a:srgbClr val="002060"/>
                  </a:solidFill>
                  <a:latin typeface="Georgia" charset="0"/>
                  <a:ea typeface="Georgia" charset="0"/>
                  <a:cs typeface="Times New Roman" charset="0"/>
                </a:rPr>
                <a:t> рынка труда, </a:t>
              </a:r>
            </a:p>
            <a:p>
              <a:pPr>
                <a:defRPr/>
              </a:pPr>
              <a:r>
                <a:rPr lang="ru-RU" altLang="ru-RU" sz="813" b="0" cap="all" dirty="0">
                  <a:solidFill>
                    <a:srgbClr val="002060"/>
                  </a:solidFill>
                  <a:latin typeface="Georgia" charset="0"/>
                  <a:ea typeface="Georgia" charset="0"/>
                  <a:cs typeface="Times New Roman" charset="0"/>
                </a:rPr>
                <a:t>обеспечение его потребностей в квалификациях и профессиональном образовании</a:t>
              </a:r>
            </a:p>
            <a:p>
              <a:pPr>
                <a:defRPr/>
              </a:pPr>
              <a:r>
                <a:rPr lang="ru-RU" altLang="ru-RU" sz="934" b="0" cap="all" dirty="0">
                  <a:solidFill>
                    <a:srgbClr val="002060"/>
                  </a:solidFill>
                  <a:latin typeface="Georgia" charset="0"/>
                  <a:ea typeface="Georgia" charset="0"/>
                  <a:cs typeface="Times New Roman" charset="0"/>
                </a:rPr>
                <a:t> </a:t>
              </a:r>
            </a:p>
          </p:txBody>
        </p:sp>
        <p:sp>
          <p:nvSpPr>
            <p:cNvPr id="43" name="Правая круглая скобка 42"/>
            <p:cNvSpPr/>
            <p:nvPr/>
          </p:nvSpPr>
          <p:spPr>
            <a:xfrm>
              <a:off x="4250814" y="2887495"/>
              <a:ext cx="490101" cy="2727041"/>
            </a:xfrm>
            <a:prstGeom prst="rightBracket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463"/>
            </a:p>
          </p:txBody>
        </p:sp>
        <p:sp>
          <p:nvSpPr>
            <p:cNvPr id="44" name="Правая круглая скобка 43"/>
            <p:cNvSpPr/>
            <p:nvPr/>
          </p:nvSpPr>
          <p:spPr>
            <a:xfrm flipH="1">
              <a:off x="5655187" y="2887495"/>
              <a:ext cx="516369" cy="2727041"/>
            </a:xfrm>
            <a:prstGeom prst="rightBracket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463"/>
            </a:p>
          </p:txBody>
        </p:sp>
        <p:sp>
          <p:nvSpPr>
            <p:cNvPr id="25" name="Объект 2"/>
            <p:cNvSpPr txBox="1">
              <a:spLocks/>
            </p:cNvSpPr>
            <p:nvPr/>
          </p:nvSpPr>
          <p:spPr>
            <a:xfrm>
              <a:off x="3051922" y="1879321"/>
              <a:ext cx="3809440" cy="608887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indent="0" algn="ctr">
                <a:spcBef>
                  <a:spcPct val="20000"/>
                </a:spcBef>
                <a:buFont typeface="Arial" panose="020B0604020202020204" pitchFamily="34" charset="0"/>
                <a:buNone/>
                <a:defRPr sz="1100" b="0"/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endParaRPr lang="ru-RU" sz="853" cap="all" dirty="0">
                <a:solidFill>
                  <a:srgbClr val="002060"/>
                </a:solidFill>
                <a:latin typeface="Georgia" charset="0"/>
                <a:ea typeface="Georgia" charset="0"/>
                <a:cs typeface="Times New Roman" charset="0"/>
              </a:endParaRPr>
            </a:p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ru-RU" sz="853" cap="all" dirty="0">
                  <a:solidFill>
                    <a:srgbClr val="002060"/>
                  </a:solidFill>
                  <a:latin typeface="Georgia" charset="0"/>
                  <a:ea typeface="Georgia" charset="0"/>
                  <a:cs typeface="Times New Roman" charset="0"/>
                </a:rPr>
                <a:t>Председатель</a:t>
              </a:r>
            </a:p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ru-RU" sz="853" cap="all" dirty="0">
                  <a:solidFill>
                    <a:srgbClr val="002060"/>
                  </a:solidFill>
                  <a:latin typeface="Georgia" charset="0"/>
                  <a:ea typeface="Georgia" charset="0"/>
                  <a:cs typeface="Times New Roman" charset="0"/>
                </a:rPr>
                <a:t>Заместитель председателя     Заместитель председателя</a:t>
              </a:r>
            </a:p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ru-RU" sz="853" cap="all" dirty="0">
                  <a:solidFill>
                    <a:srgbClr val="002060"/>
                  </a:solidFill>
                  <a:latin typeface="Georgia" charset="0"/>
                  <a:ea typeface="Georgia" charset="0"/>
                  <a:cs typeface="Times New Roman" charset="0"/>
                </a:rPr>
                <a:t>     Члены совета     </a:t>
              </a:r>
            </a:p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endParaRPr lang="ru-RU" sz="975" cap="all" dirty="0">
                <a:solidFill>
                  <a:srgbClr val="002060"/>
                </a:solidFill>
                <a:latin typeface="Georgia" charset="0"/>
                <a:ea typeface="Georgia" charset="0"/>
                <a:cs typeface="Times New Roman" charset="0"/>
              </a:endParaRPr>
            </a:p>
          </p:txBody>
        </p:sp>
        <p:cxnSp>
          <p:nvCxnSpPr>
            <p:cNvPr id="3" name="Прямая со стрелкой 2"/>
            <p:cNvCxnSpPr>
              <a:cxnSpLocks/>
            </p:cNvCxnSpPr>
            <p:nvPr/>
          </p:nvCxnSpPr>
          <p:spPr>
            <a:xfrm flipH="1">
              <a:off x="4275605" y="2028735"/>
              <a:ext cx="173409" cy="88144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>
              <a:cxnSpLocks/>
            </p:cNvCxnSpPr>
            <p:nvPr/>
          </p:nvCxnSpPr>
          <p:spPr>
            <a:xfrm>
              <a:off x="5458071" y="2030605"/>
              <a:ext cx="197116" cy="88144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B58EE001-B34A-469B-9AAF-7AE3008512A1}"/>
              </a:ext>
            </a:extLst>
          </p:cNvPr>
          <p:cNvGrpSpPr/>
          <p:nvPr/>
        </p:nvGrpSpPr>
        <p:grpSpPr>
          <a:xfrm>
            <a:off x="1" y="982116"/>
            <a:ext cx="9905999" cy="47136"/>
            <a:chOff x="596348" y="1060174"/>
            <a:chExt cx="11595652" cy="53010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="" xmlns:a16="http://schemas.microsoft.com/office/drawing/2014/main" id="{46EFA4B6-F159-453B-B92F-95A90F658693}"/>
                </a:ext>
              </a:extLst>
            </p:cNvPr>
            <p:cNvCxnSpPr/>
            <p:nvPr/>
          </p:nvCxnSpPr>
          <p:spPr>
            <a:xfrm>
              <a:off x="596348" y="1113184"/>
              <a:ext cx="11595652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="" xmlns:a16="http://schemas.microsoft.com/office/drawing/2014/main" id="{5D51B7DF-1B72-49D9-8A08-EE695DEEDC53}"/>
                </a:ext>
              </a:extLst>
            </p:cNvPr>
            <p:cNvCxnSpPr/>
            <p:nvPr/>
          </p:nvCxnSpPr>
          <p:spPr>
            <a:xfrm>
              <a:off x="596348" y="1060174"/>
              <a:ext cx="11595652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DCE6EC42-D8B6-419E-8691-77D44823F723}"/>
              </a:ext>
            </a:extLst>
          </p:cNvPr>
          <p:cNvSpPr/>
          <p:nvPr/>
        </p:nvSpPr>
        <p:spPr>
          <a:xfrm>
            <a:off x="-29111" y="0"/>
            <a:ext cx="438750" cy="6858000"/>
          </a:xfrm>
          <a:prstGeom prst="rect">
            <a:avLst/>
          </a:prstGeom>
          <a:solidFill>
            <a:schemeClr val="tx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fld id="{69329E76-C468-4D5C-8D7A-EB6126F66CC1}" type="slidenum">
              <a:rPr lang="ru-RU" sz="1625" b="1">
                <a:solidFill>
                  <a:schemeClr val="bg1"/>
                </a:solidFill>
              </a:rPr>
              <a:pPr algn="ctr"/>
              <a:t>4</a:t>
            </a:fld>
            <a:endParaRPr lang="ru-RU" sz="1625" b="1" dirty="0">
              <a:solidFill>
                <a:schemeClr val="bg1"/>
              </a:solidFill>
            </a:endParaRPr>
          </a:p>
        </p:txBody>
      </p:sp>
      <p:pic>
        <p:nvPicPr>
          <p:cNvPr id="28" name="Picture 2" descr="L:\СПК ИНФО\sovet_vector_materials\OUT_vector\Elements\logo_sov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015" y="169334"/>
            <a:ext cx="1760363" cy="711969"/>
          </a:xfrm>
          <a:prstGeom prst="rect">
            <a:avLst/>
          </a:prstGeom>
          <a:noFill/>
        </p:spPr>
      </p:pic>
      <p:pic>
        <p:nvPicPr>
          <p:cNvPr id="29" name="Рисунок 1" descr="0001 (7)">
            <a:extLst>
              <a:ext uri="{FF2B5EF4-FFF2-40B4-BE49-F238E27FC236}">
                <a16:creationId xmlns="" xmlns:a16="http://schemas.microsoft.com/office/drawing/2014/main" id="{AD953868-DF0D-44C2-AB98-BD32CBC32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t="10173" r="9269" b="11427"/>
          <a:stretch/>
        </p:blipFill>
        <p:spPr bwMode="auto">
          <a:xfrm>
            <a:off x="2506049" y="303521"/>
            <a:ext cx="790307" cy="49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676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B58EE001-B34A-469B-9AAF-7AE3008512A1}"/>
              </a:ext>
            </a:extLst>
          </p:cNvPr>
          <p:cNvGrpSpPr/>
          <p:nvPr/>
        </p:nvGrpSpPr>
        <p:grpSpPr>
          <a:xfrm>
            <a:off x="1" y="908929"/>
            <a:ext cx="9905999" cy="47136"/>
            <a:chOff x="596348" y="1060174"/>
            <a:chExt cx="11595652" cy="53010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="" xmlns:a16="http://schemas.microsoft.com/office/drawing/2014/main" id="{46EFA4B6-F159-453B-B92F-95A90F658693}"/>
                </a:ext>
              </a:extLst>
            </p:cNvPr>
            <p:cNvCxnSpPr/>
            <p:nvPr/>
          </p:nvCxnSpPr>
          <p:spPr>
            <a:xfrm>
              <a:off x="596348" y="1113184"/>
              <a:ext cx="11595652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="" xmlns:a16="http://schemas.microsoft.com/office/drawing/2014/main" id="{5D51B7DF-1B72-49D9-8A08-EE695DEEDC53}"/>
                </a:ext>
              </a:extLst>
            </p:cNvPr>
            <p:cNvCxnSpPr/>
            <p:nvPr/>
          </p:nvCxnSpPr>
          <p:spPr>
            <a:xfrm>
              <a:off x="596348" y="1060174"/>
              <a:ext cx="11595652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DCE6EC42-D8B6-419E-8691-77D44823F723}"/>
              </a:ext>
            </a:extLst>
          </p:cNvPr>
          <p:cNvSpPr/>
          <p:nvPr/>
        </p:nvSpPr>
        <p:spPr>
          <a:xfrm>
            <a:off x="-20144" y="0"/>
            <a:ext cx="438750" cy="6858000"/>
          </a:xfrm>
          <a:prstGeom prst="rect">
            <a:avLst/>
          </a:prstGeom>
          <a:solidFill>
            <a:schemeClr val="tx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fld id="{69329E76-C468-4D5C-8D7A-EB6126F66CC1}" type="slidenum">
              <a:rPr lang="ru-RU" sz="1625" b="1">
                <a:solidFill>
                  <a:schemeClr val="bg1"/>
                </a:solidFill>
              </a:rPr>
              <a:pPr algn="ctr"/>
              <a:t>5</a:t>
            </a:fld>
            <a:endParaRPr lang="ru-RU" sz="1625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95B5338-6E70-477E-9D5A-CFD2C1F85571}"/>
              </a:ext>
            </a:extLst>
          </p:cNvPr>
          <p:cNvSpPr txBox="1"/>
          <p:nvPr/>
        </p:nvSpPr>
        <p:spPr>
          <a:xfrm>
            <a:off x="3372091" y="273290"/>
            <a:ext cx="702497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cap="all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Российское общество «Знание» - </a:t>
            </a:r>
          </a:p>
          <a:p>
            <a:pPr algn="just">
              <a:lnSpc>
                <a:spcPct val="90000"/>
              </a:lnSpc>
            </a:pPr>
            <a:r>
              <a:rPr lang="ru-RU" altLang="ru-RU" cap="all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базовая организация  </a:t>
            </a:r>
            <a:r>
              <a:rPr lang="ru-RU" cap="all" dirty="0">
                <a:solidFill>
                  <a:srgbClr val="002060"/>
                </a:solidFill>
                <a:latin typeface="Georgia" charset="0"/>
              </a:rPr>
              <a:t>СПК в сфере образования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1C7DE6-A096-473F-9D59-DFFE953438BA}"/>
              </a:ext>
            </a:extLst>
          </p:cNvPr>
          <p:cNvSpPr/>
          <p:nvPr/>
        </p:nvSpPr>
        <p:spPr>
          <a:xfrm>
            <a:off x="1620035" y="1125361"/>
            <a:ext cx="72881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cap="all" dirty="0" smtClean="0">
                <a:solidFill>
                  <a:srgbClr val="002060"/>
                </a:solidFill>
                <a:latin typeface="Georgia" charset="0"/>
              </a:rPr>
              <a:t>Область профессиональной деятельности:</a:t>
            </a:r>
          </a:p>
          <a:p>
            <a:pPr algn="ctr">
              <a:lnSpc>
                <a:spcPct val="115000"/>
              </a:lnSpc>
              <a:spcAft>
                <a:spcPts val="1800"/>
              </a:spcAft>
            </a:pPr>
            <a:r>
              <a:rPr lang="ru-RU" sz="2400" cap="all" dirty="0" smtClean="0">
                <a:solidFill>
                  <a:srgbClr val="002060"/>
                </a:solidFill>
                <a:latin typeface="Georgia" charset="0"/>
              </a:rPr>
              <a:t>01 </a:t>
            </a:r>
            <a:r>
              <a:rPr lang="ru-RU" cap="all" dirty="0" smtClean="0">
                <a:solidFill>
                  <a:srgbClr val="002060"/>
                </a:solidFill>
                <a:latin typeface="Georgia" charset="0"/>
              </a:rPr>
              <a:t>образование </a:t>
            </a:r>
          </a:p>
          <a:p>
            <a:pPr algn="ctr">
              <a:lnSpc>
                <a:spcPct val="115000"/>
              </a:lnSpc>
              <a:spcAft>
                <a:spcPts val="1800"/>
              </a:spcAft>
            </a:pPr>
            <a:r>
              <a:rPr lang="ru-RU" b="1" cap="all" dirty="0" smtClean="0">
                <a:solidFill>
                  <a:srgbClr val="002060"/>
                </a:solidFill>
                <a:latin typeface="Georgia" charset="0"/>
              </a:rPr>
              <a:t>Виды профессиональной деятельности: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03493" y="2609177"/>
            <a:ext cx="8494466" cy="427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Georgia" charset="0"/>
              </a:rPr>
              <a:t>Дошкольное образование Начальное общее образование Основное общее образование Среднее общее </a:t>
            </a:r>
            <a:r>
              <a:rPr lang="ru-RU" dirty="0" smtClean="0">
                <a:solidFill>
                  <a:srgbClr val="002060"/>
                </a:solidFill>
                <a:latin typeface="Georgia" charset="0"/>
              </a:rPr>
              <a:t>образование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Georgia" charset="0"/>
              </a:rPr>
              <a:t>Деятельность по психолого-педагогическому сопровождению образовательного </a:t>
            </a:r>
            <a:r>
              <a:rPr lang="ru-RU" dirty="0" smtClean="0">
                <a:solidFill>
                  <a:srgbClr val="002060"/>
                </a:solidFill>
                <a:latin typeface="Georgia" charset="0"/>
              </a:rPr>
              <a:t>процесса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Georgia" charset="0"/>
              </a:rPr>
              <a:t>Педагогическая деятельность в дополнительном образовании детей и </a:t>
            </a:r>
            <a:r>
              <a:rPr lang="ru-RU" dirty="0" smtClean="0">
                <a:solidFill>
                  <a:srgbClr val="002060"/>
                </a:solidFill>
                <a:latin typeface="Georgia" charset="0"/>
              </a:rPr>
              <a:t>взрослых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Georgia" charset="0"/>
              </a:rPr>
              <a:t>Педагогическая деятельность в области воспитания </a:t>
            </a:r>
            <a:r>
              <a:rPr lang="ru-RU" dirty="0" smtClean="0">
                <a:solidFill>
                  <a:srgbClr val="002060"/>
                </a:solidFill>
                <a:latin typeface="Georgia" charset="0"/>
              </a:rPr>
              <a:t>обучающихся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Georgia" charset="0"/>
              </a:rPr>
              <a:t>Содействие организации по сопровождению деятельности детского коллектива (группы, подразделения, объединения</a:t>
            </a:r>
            <a:r>
              <a:rPr lang="ru-RU" dirty="0" smtClean="0">
                <a:solidFill>
                  <a:srgbClr val="002060"/>
                </a:solidFill>
                <a:latin typeface="Georgia" charset="0"/>
              </a:rPr>
              <a:t>)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Georgia" charset="0"/>
              </a:rPr>
              <a:t>Педагогическая деятельность в профессиональном обучении, профессиональном образовании, дополнительном профессиональном </a:t>
            </a:r>
            <a:r>
              <a:rPr lang="ru-RU" dirty="0" smtClean="0">
                <a:solidFill>
                  <a:srgbClr val="002060"/>
                </a:solidFill>
                <a:latin typeface="Georgia" charset="0"/>
              </a:rPr>
              <a:t>образовании</a:t>
            </a:r>
          </a:p>
        </p:txBody>
      </p:sp>
      <p:pic>
        <p:nvPicPr>
          <p:cNvPr id="10" name="Picture 2" descr="L:\СПК ИНФО\sovet_vector_materials\OUT_vector\Elements\logo_sov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015" y="169334"/>
            <a:ext cx="1760363" cy="711969"/>
          </a:xfrm>
          <a:prstGeom prst="rect">
            <a:avLst/>
          </a:prstGeom>
          <a:noFill/>
        </p:spPr>
      </p:pic>
      <p:pic>
        <p:nvPicPr>
          <p:cNvPr id="11" name="Рисунок 1" descr="0001 (7)">
            <a:extLst>
              <a:ext uri="{FF2B5EF4-FFF2-40B4-BE49-F238E27FC236}">
                <a16:creationId xmlns="" xmlns:a16="http://schemas.microsoft.com/office/drawing/2014/main" id="{AD953868-DF0D-44C2-AB98-BD32CBC32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t="10173" r="9269" b="11427"/>
          <a:stretch/>
        </p:blipFill>
        <p:spPr bwMode="auto">
          <a:xfrm>
            <a:off x="2506049" y="303521"/>
            <a:ext cx="790307" cy="49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6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B58EE001-B34A-469B-9AAF-7AE3008512A1}"/>
              </a:ext>
            </a:extLst>
          </p:cNvPr>
          <p:cNvGrpSpPr/>
          <p:nvPr/>
        </p:nvGrpSpPr>
        <p:grpSpPr>
          <a:xfrm>
            <a:off x="1" y="908929"/>
            <a:ext cx="9905999" cy="47136"/>
            <a:chOff x="596348" y="1060174"/>
            <a:chExt cx="11595652" cy="53010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="" xmlns:a16="http://schemas.microsoft.com/office/drawing/2014/main" id="{46EFA4B6-F159-453B-B92F-95A90F658693}"/>
                </a:ext>
              </a:extLst>
            </p:cNvPr>
            <p:cNvCxnSpPr/>
            <p:nvPr/>
          </p:nvCxnSpPr>
          <p:spPr>
            <a:xfrm>
              <a:off x="596348" y="1113184"/>
              <a:ext cx="11595652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="" xmlns:a16="http://schemas.microsoft.com/office/drawing/2014/main" id="{5D51B7DF-1B72-49D9-8A08-EE695DEEDC53}"/>
                </a:ext>
              </a:extLst>
            </p:cNvPr>
            <p:cNvCxnSpPr/>
            <p:nvPr/>
          </p:nvCxnSpPr>
          <p:spPr>
            <a:xfrm>
              <a:off x="596348" y="1060174"/>
              <a:ext cx="11595652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DCE6EC42-D8B6-419E-8691-77D44823F723}"/>
              </a:ext>
            </a:extLst>
          </p:cNvPr>
          <p:cNvSpPr/>
          <p:nvPr/>
        </p:nvSpPr>
        <p:spPr>
          <a:xfrm>
            <a:off x="-20144" y="0"/>
            <a:ext cx="438750" cy="6858000"/>
          </a:xfrm>
          <a:prstGeom prst="rect">
            <a:avLst/>
          </a:prstGeom>
          <a:solidFill>
            <a:schemeClr val="tx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fld id="{69329E76-C468-4D5C-8D7A-EB6126F66CC1}" type="slidenum">
              <a:rPr lang="ru-RU" sz="1625" b="1">
                <a:solidFill>
                  <a:schemeClr val="bg1"/>
                </a:solidFill>
              </a:rPr>
              <a:pPr algn="ctr"/>
              <a:t>6</a:t>
            </a:fld>
            <a:endParaRPr lang="ru-RU" sz="1625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95B5338-6E70-477E-9D5A-CFD2C1F85571}"/>
              </a:ext>
            </a:extLst>
          </p:cNvPr>
          <p:cNvSpPr txBox="1"/>
          <p:nvPr/>
        </p:nvSpPr>
        <p:spPr>
          <a:xfrm>
            <a:off x="3372091" y="273290"/>
            <a:ext cx="702497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cap="all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Российское общество «Знание» - </a:t>
            </a:r>
          </a:p>
          <a:p>
            <a:pPr algn="just">
              <a:lnSpc>
                <a:spcPct val="90000"/>
              </a:lnSpc>
            </a:pPr>
            <a:r>
              <a:rPr lang="ru-RU" altLang="ru-RU" cap="all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базовая организация  </a:t>
            </a:r>
            <a:r>
              <a:rPr lang="ru-RU" cap="all" dirty="0">
                <a:solidFill>
                  <a:srgbClr val="002060"/>
                </a:solidFill>
                <a:latin typeface="Georgia" charset="0"/>
              </a:rPr>
              <a:t>СПК в сфере образования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1C7DE6-A096-473F-9D59-DFFE953438BA}"/>
              </a:ext>
            </a:extLst>
          </p:cNvPr>
          <p:cNvSpPr/>
          <p:nvPr/>
        </p:nvSpPr>
        <p:spPr>
          <a:xfrm>
            <a:off x="1518215" y="1395201"/>
            <a:ext cx="72881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cap="all" dirty="0" smtClean="0">
                <a:solidFill>
                  <a:srgbClr val="002060"/>
                </a:solidFill>
                <a:latin typeface="Georgia" charset="0"/>
              </a:rPr>
              <a:t>Область профессиональной деятельности:</a:t>
            </a:r>
          </a:p>
          <a:p>
            <a:pPr algn="ctr">
              <a:lnSpc>
                <a:spcPct val="115000"/>
              </a:lnSpc>
              <a:spcAft>
                <a:spcPts val="1800"/>
              </a:spcAft>
            </a:pPr>
            <a:r>
              <a:rPr lang="ru-RU" sz="2400" cap="all" dirty="0" smtClean="0">
                <a:solidFill>
                  <a:srgbClr val="002060"/>
                </a:solidFill>
                <a:latin typeface="Georgia" charset="0"/>
              </a:rPr>
              <a:t>01 </a:t>
            </a:r>
            <a:r>
              <a:rPr lang="ru-RU" cap="all" dirty="0" smtClean="0">
                <a:solidFill>
                  <a:srgbClr val="002060"/>
                </a:solidFill>
                <a:latin typeface="Georgia" charset="0"/>
              </a:rPr>
              <a:t>образование </a:t>
            </a:r>
          </a:p>
          <a:p>
            <a:pPr algn="ctr">
              <a:lnSpc>
                <a:spcPct val="115000"/>
              </a:lnSpc>
              <a:spcAft>
                <a:spcPts val="1800"/>
              </a:spcAft>
            </a:pPr>
            <a:r>
              <a:rPr lang="ru-RU" b="1" cap="all" dirty="0" smtClean="0">
                <a:solidFill>
                  <a:srgbClr val="002060"/>
                </a:solidFill>
                <a:latin typeface="Georgia" charset="0"/>
              </a:rPr>
              <a:t>Виды профессиональной деятельности: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39347" y="2949078"/>
            <a:ext cx="8494466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Georgia" charset="0"/>
              </a:rPr>
              <a:t>Управление общеобразовательной </a:t>
            </a:r>
            <a:r>
              <a:rPr lang="ru-RU" dirty="0" smtClean="0">
                <a:solidFill>
                  <a:srgbClr val="002060"/>
                </a:solidFill>
                <a:latin typeface="Georgia" charset="0"/>
              </a:rPr>
              <a:t>организацией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Georgia" charset="0"/>
              </a:rPr>
              <a:t>Деятельность по присмотру и уходу за детьми в дошкольной образовательной </a:t>
            </a:r>
            <a:r>
              <a:rPr lang="ru-RU" dirty="0" smtClean="0">
                <a:solidFill>
                  <a:srgbClr val="002060"/>
                </a:solidFill>
                <a:latin typeface="Georgia" charset="0"/>
              </a:rPr>
              <a:t>организации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Georgia" charset="0"/>
              </a:rPr>
              <a:t>Педагогическая деятельность в дошкольном </a:t>
            </a:r>
            <a:r>
              <a:rPr lang="ru-RU" dirty="0" smtClean="0">
                <a:solidFill>
                  <a:srgbClr val="002060"/>
                </a:solidFill>
                <a:latin typeface="Georgia" charset="0"/>
              </a:rPr>
              <a:t>образовании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Georgia" charset="0"/>
              </a:rPr>
              <a:t>Руководство дошкольной образовательной организацией</a:t>
            </a:r>
            <a:endParaRPr lang="ru-RU" dirty="0" smtClean="0">
              <a:solidFill>
                <a:srgbClr val="002060"/>
              </a:solidFill>
              <a:latin typeface="Georgia" charset="0"/>
            </a:endParaRPr>
          </a:p>
        </p:txBody>
      </p:sp>
      <p:pic>
        <p:nvPicPr>
          <p:cNvPr id="10" name="Picture 2" descr="L:\СПК ИНФО\sovet_vector_materials\OUT_vector\Elements\logo_sov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015" y="169334"/>
            <a:ext cx="1760363" cy="711969"/>
          </a:xfrm>
          <a:prstGeom prst="rect">
            <a:avLst/>
          </a:prstGeom>
          <a:noFill/>
        </p:spPr>
      </p:pic>
      <p:pic>
        <p:nvPicPr>
          <p:cNvPr id="11" name="Рисунок 1" descr="0001 (7)">
            <a:extLst>
              <a:ext uri="{FF2B5EF4-FFF2-40B4-BE49-F238E27FC236}">
                <a16:creationId xmlns="" xmlns:a16="http://schemas.microsoft.com/office/drawing/2014/main" id="{AD953868-DF0D-44C2-AB98-BD32CBC32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t="10173" r="9269" b="11427"/>
          <a:stretch/>
        </p:blipFill>
        <p:spPr bwMode="auto">
          <a:xfrm>
            <a:off x="2506049" y="303521"/>
            <a:ext cx="790307" cy="49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27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B58EE001-B34A-469B-9AAF-7AE3008512A1}"/>
              </a:ext>
            </a:extLst>
          </p:cNvPr>
          <p:cNvGrpSpPr/>
          <p:nvPr/>
        </p:nvGrpSpPr>
        <p:grpSpPr>
          <a:xfrm>
            <a:off x="1" y="908929"/>
            <a:ext cx="9905999" cy="47136"/>
            <a:chOff x="596348" y="1060174"/>
            <a:chExt cx="11595652" cy="53010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="" xmlns:a16="http://schemas.microsoft.com/office/drawing/2014/main" id="{46EFA4B6-F159-453B-B92F-95A90F658693}"/>
                </a:ext>
              </a:extLst>
            </p:cNvPr>
            <p:cNvCxnSpPr/>
            <p:nvPr/>
          </p:nvCxnSpPr>
          <p:spPr>
            <a:xfrm>
              <a:off x="596348" y="1113184"/>
              <a:ext cx="11595652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="" xmlns:a16="http://schemas.microsoft.com/office/drawing/2014/main" id="{5D51B7DF-1B72-49D9-8A08-EE695DEEDC53}"/>
                </a:ext>
              </a:extLst>
            </p:cNvPr>
            <p:cNvCxnSpPr/>
            <p:nvPr/>
          </p:nvCxnSpPr>
          <p:spPr>
            <a:xfrm>
              <a:off x="596348" y="1060174"/>
              <a:ext cx="11595652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DCE6EC42-D8B6-419E-8691-77D44823F723}"/>
              </a:ext>
            </a:extLst>
          </p:cNvPr>
          <p:cNvSpPr/>
          <p:nvPr/>
        </p:nvSpPr>
        <p:spPr>
          <a:xfrm>
            <a:off x="-20144" y="0"/>
            <a:ext cx="438750" cy="6858000"/>
          </a:xfrm>
          <a:prstGeom prst="rect">
            <a:avLst/>
          </a:prstGeom>
          <a:solidFill>
            <a:schemeClr val="tx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fld id="{69329E76-C468-4D5C-8D7A-EB6126F66CC1}" type="slidenum">
              <a:rPr lang="ru-RU" sz="1625" b="1">
                <a:solidFill>
                  <a:schemeClr val="bg1"/>
                </a:solidFill>
              </a:rPr>
              <a:pPr algn="ctr"/>
              <a:t>7</a:t>
            </a:fld>
            <a:endParaRPr lang="ru-RU" sz="1625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95B5338-6E70-477E-9D5A-CFD2C1F85571}"/>
              </a:ext>
            </a:extLst>
          </p:cNvPr>
          <p:cNvSpPr txBox="1"/>
          <p:nvPr/>
        </p:nvSpPr>
        <p:spPr>
          <a:xfrm>
            <a:off x="3372091" y="273290"/>
            <a:ext cx="702497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cap="all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Российское общество «Знание» - </a:t>
            </a:r>
          </a:p>
          <a:p>
            <a:pPr algn="just">
              <a:lnSpc>
                <a:spcPct val="90000"/>
              </a:lnSpc>
            </a:pPr>
            <a:r>
              <a:rPr lang="ru-RU" altLang="ru-RU" cap="all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базовая организация  </a:t>
            </a:r>
            <a:r>
              <a:rPr lang="ru-RU" cap="all" dirty="0">
                <a:solidFill>
                  <a:srgbClr val="002060"/>
                </a:solidFill>
                <a:latin typeface="Georgia" charset="0"/>
              </a:rPr>
              <a:t>СПК в сфере образования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1C7DE6-A096-473F-9D59-DFFE953438BA}"/>
              </a:ext>
            </a:extLst>
          </p:cNvPr>
          <p:cNvSpPr/>
          <p:nvPr/>
        </p:nvSpPr>
        <p:spPr>
          <a:xfrm>
            <a:off x="1660980" y="1336319"/>
            <a:ext cx="728817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cap="all" dirty="0">
                <a:solidFill>
                  <a:srgbClr val="002060"/>
                </a:solidFill>
                <a:latin typeface="Georgia" charset="0"/>
              </a:rPr>
              <a:t>ЗАКРЕПЛЕННЫЕ профессиональные </a:t>
            </a:r>
            <a:r>
              <a:rPr lang="ru-RU" b="1" cap="all" dirty="0" smtClean="0">
                <a:solidFill>
                  <a:srgbClr val="002060"/>
                </a:solidFill>
                <a:latin typeface="Georgia" charset="0"/>
              </a:rPr>
              <a:t>стандарты: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cap="all" dirty="0" smtClean="0">
                <a:solidFill>
                  <a:srgbClr val="002060"/>
                </a:solidFill>
                <a:latin typeface="Georgia" charset="0"/>
              </a:rPr>
              <a:t>(действующие)</a:t>
            </a:r>
            <a:endParaRPr lang="ru-RU" cap="all" dirty="0">
              <a:solidFill>
                <a:srgbClr val="002060"/>
              </a:solidFill>
              <a:latin typeface="Georgia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7835" y="2222273"/>
            <a:ext cx="8494466" cy="3728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Georgia" charset="0"/>
              </a:rPr>
              <a:t>Педагог </a:t>
            </a:r>
            <a:r>
              <a:rPr lang="ru-RU" dirty="0">
                <a:solidFill>
                  <a:srgbClr val="002060"/>
                </a:solidFill>
                <a:latin typeface="Georgia" charset="0"/>
              </a:rPr>
              <a:t>(педагогическая деятельность в дошкольном, начальном общем, основном общем, среднем общем образовании) (воспитатель, </a:t>
            </a:r>
            <a:r>
              <a:rPr lang="ru-RU" dirty="0" smtClean="0">
                <a:solidFill>
                  <a:srgbClr val="002060"/>
                </a:solidFill>
                <a:latin typeface="Georgia" charset="0"/>
              </a:rPr>
              <a:t>учитель)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Georgia" charset="0"/>
              </a:rPr>
              <a:t>Педагог-психолог </a:t>
            </a:r>
            <a:r>
              <a:rPr lang="ru-RU" dirty="0">
                <a:solidFill>
                  <a:srgbClr val="002060"/>
                </a:solidFill>
                <a:latin typeface="Georgia" charset="0"/>
              </a:rPr>
              <a:t>(психолог в сфере </a:t>
            </a:r>
            <a:r>
              <a:rPr lang="ru-RU" dirty="0" smtClean="0">
                <a:solidFill>
                  <a:srgbClr val="002060"/>
                </a:solidFill>
                <a:latin typeface="Georgia" charset="0"/>
              </a:rPr>
              <a:t>образования)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Georgia" charset="0"/>
              </a:rPr>
              <a:t>Педагог </a:t>
            </a:r>
            <a:r>
              <a:rPr lang="ru-RU" dirty="0">
                <a:solidFill>
                  <a:srgbClr val="002060"/>
                </a:solidFill>
                <a:latin typeface="Georgia" charset="0"/>
              </a:rPr>
              <a:t>дополнительного образования детей и </a:t>
            </a:r>
            <a:r>
              <a:rPr lang="ru-RU" dirty="0" smtClean="0">
                <a:solidFill>
                  <a:srgbClr val="002060"/>
                </a:solidFill>
                <a:latin typeface="Georgia" charset="0"/>
              </a:rPr>
              <a:t>взрослых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Georgia" charset="0"/>
              </a:rPr>
              <a:t>Специалист </a:t>
            </a:r>
            <a:r>
              <a:rPr lang="ru-RU" dirty="0">
                <a:solidFill>
                  <a:srgbClr val="002060"/>
                </a:solidFill>
                <a:latin typeface="Georgia" charset="0"/>
              </a:rPr>
              <a:t>в области </a:t>
            </a:r>
            <a:r>
              <a:rPr lang="ru-RU" dirty="0" smtClean="0">
                <a:solidFill>
                  <a:srgbClr val="002060"/>
                </a:solidFill>
                <a:latin typeface="Georgia" charset="0"/>
              </a:rPr>
              <a:t>воспитания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Georgia" charset="0"/>
              </a:rPr>
              <a:t>Специалист</a:t>
            </a:r>
            <a:r>
              <a:rPr lang="ru-RU" dirty="0">
                <a:solidFill>
                  <a:srgbClr val="002060"/>
                </a:solidFill>
                <a:latin typeface="Georgia" charset="0"/>
              </a:rPr>
              <a:t>, участвующий в организации деятельности детского коллектива (</a:t>
            </a:r>
            <a:r>
              <a:rPr lang="ru-RU" dirty="0" smtClean="0">
                <a:solidFill>
                  <a:srgbClr val="002060"/>
                </a:solidFill>
                <a:latin typeface="Georgia" charset="0"/>
              </a:rPr>
              <a:t>вожатый)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Georgia" charset="0"/>
              </a:rPr>
              <a:t>Педагог </a:t>
            </a:r>
            <a:r>
              <a:rPr lang="ru-RU" dirty="0">
                <a:solidFill>
                  <a:srgbClr val="002060"/>
                </a:solidFill>
                <a:latin typeface="Georgia" charset="0"/>
              </a:rPr>
              <a:t>профессионального обучения, профессионального образования и дополнительного профессионального образования </a:t>
            </a:r>
            <a:r>
              <a:rPr lang="ru-RU" i="1" dirty="0" smtClean="0">
                <a:solidFill>
                  <a:srgbClr val="002060"/>
                </a:solidFill>
                <a:latin typeface="Georgia" charset="0"/>
              </a:rPr>
              <a:t>(на актуализации)</a:t>
            </a:r>
            <a:endParaRPr lang="ru-RU" i="1" dirty="0">
              <a:solidFill>
                <a:srgbClr val="002060"/>
              </a:solidFill>
              <a:latin typeface="Georgia" charset="0"/>
            </a:endParaRPr>
          </a:p>
        </p:txBody>
      </p:sp>
      <p:pic>
        <p:nvPicPr>
          <p:cNvPr id="10" name="Picture 2" descr="L:\СПК ИНФО\sovet_vector_materials\OUT_vector\Elements\logo_sov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015" y="169334"/>
            <a:ext cx="1760363" cy="711969"/>
          </a:xfrm>
          <a:prstGeom prst="rect">
            <a:avLst/>
          </a:prstGeom>
          <a:noFill/>
        </p:spPr>
      </p:pic>
      <p:pic>
        <p:nvPicPr>
          <p:cNvPr id="11" name="Рисунок 1" descr="0001 (7)">
            <a:extLst>
              <a:ext uri="{FF2B5EF4-FFF2-40B4-BE49-F238E27FC236}">
                <a16:creationId xmlns="" xmlns:a16="http://schemas.microsoft.com/office/drawing/2014/main" id="{AD953868-DF0D-44C2-AB98-BD32CBC32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t="10173" r="9269" b="11427"/>
          <a:stretch/>
        </p:blipFill>
        <p:spPr bwMode="auto">
          <a:xfrm>
            <a:off x="2506049" y="303521"/>
            <a:ext cx="790307" cy="49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32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B58EE001-B34A-469B-9AAF-7AE3008512A1}"/>
              </a:ext>
            </a:extLst>
          </p:cNvPr>
          <p:cNvGrpSpPr/>
          <p:nvPr/>
        </p:nvGrpSpPr>
        <p:grpSpPr>
          <a:xfrm>
            <a:off x="1" y="908929"/>
            <a:ext cx="9905999" cy="47136"/>
            <a:chOff x="596348" y="1060174"/>
            <a:chExt cx="11595652" cy="53010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="" xmlns:a16="http://schemas.microsoft.com/office/drawing/2014/main" id="{46EFA4B6-F159-453B-B92F-95A90F658693}"/>
                </a:ext>
              </a:extLst>
            </p:cNvPr>
            <p:cNvCxnSpPr/>
            <p:nvPr/>
          </p:nvCxnSpPr>
          <p:spPr>
            <a:xfrm>
              <a:off x="596348" y="1113184"/>
              <a:ext cx="11595652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="" xmlns:a16="http://schemas.microsoft.com/office/drawing/2014/main" id="{5D51B7DF-1B72-49D9-8A08-EE695DEEDC53}"/>
                </a:ext>
              </a:extLst>
            </p:cNvPr>
            <p:cNvCxnSpPr/>
            <p:nvPr/>
          </p:nvCxnSpPr>
          <p:spPr>
            <a:xfrm>
              <a:off x="596348" y="1060174"/>
              <a:ext cx="11595652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DCE6EC42-D8B6-419E-8691-77D44823F723}"/>
              </a:ext>
            </a:extLst>
          </p:cNvPr>
          <p:cNvSpPr/>
          <p:nvPr/>
        </p:nvSpPr>
        <p:spPr>
          <a:xfrm>
            <a:off x="-20144" y="0"/>
            <a:ext cx="438750" cy="6858000"/>
          </a:xfrm>
          <a:prstGeom prst="rect">
            <a:avLst/>
          </a:prstGeom>
          <a:solidFill>
            <a:schemeClr val="tx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fld id="{69329E76-C468-4D5C-8D7A-EB6126F66CC1}" type="slidenum">
              <a:rPr lang="ru-RU" sz="1625" b="1">
                <a:solidFill>
                  <a:schemeClr val="bg1"/>
                </a:solidFill>
              </a:rPr>
              <a:pPr algn="ctr"/>
              <a:t>8</a:t>
            </a:fld>
            <a:endParaRPr lang="ru-RU" sz="1625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95B5338-6E70-477E-9D5A-CFD2C1F85571}"/>
              </a:ext>
            </a:extLst>
          </p:cNvPr>
          <p:cNvSpPr txBox="1"/>
          <p:nvPr/>
        </p:nvSpPr>
        <p:spPr>
          <a:xfrm>
            <a:off x="3372091" y="273290"/>
            <a:ext cx="702497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cap="all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Российское общество «Знание» - </a:t>
            </a:r>
          </a:p>
          <a:p>
            <a:pPr algn="just">
              <a:lnSpc>
                <a:spcPct val="90000"/>
              </a:lnSpc>
            </a:pPr>
            <a:r>
              <a:rPr lang="ru-RU" altLang="ru-RU" cap="all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базовая организация  </a:t>
            </a:r>
            <a:r>
              <a:rPr lang="ru-RU" cap="all" dirty="0">
                <a:solidFill>
                  <a:srgbClr val="002060"/>
                </a:solidFill>
                <a:latin typeface="Georgia" charset="0"/>
              </a:rPr>
              <a:t>СПК в сфере образования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1C7DE6-A096-473F-9D59-DFFE953438BA}"/>
              </a:ext>
            </a:extLst>
          </p:cNvPr>
          <p:cNvSpPr/>
          <p:nvPr/>
        </p:nvSpPr>
        <p:spPr>
          <a:xfrm>
            <a:off x="1759592" y="1453144"/>
            <a:ext cx="728817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cap="all" dirty="0">
                <a:solidFill>
                  <a:srgbClr val="002060"/>
                </a:solidFill>
                <a:latin typeface="Georgia" charset="0"/>
              </a:rPr>
              <a:t>ЗАКРЕПЛЕННЫЕ профессиональные </a:t>
            </a:r>
            <a:r>
              <a:rPr lang="ru-RU" b="1" cap="all" dirty="0" smtClean="0">
                <a:solidFill>
                  <a:srgbClr val="002060"/>
                </a:solidFill>
                <a:latin typeface="Georgia" charset="0"/>
              </a:rPr>
              <a:t>стандарты: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cap="all" dirty="0" smtClean="0">
                <a:solidFill>
                  <a:srgbClr val="002060"/>
                </a:solidFill>
                <a:latin typeface="Georgia" charset="0"/>
              </a:rPr>
              <a:t>(в разработке)</a:t>
            </a:r>
            <a:endParaRPr lang="ru-RU" cap="all" dirty="0">
              <a:solidFill>
                <a:srgbClr val="002060"/>
              </a:solidFill>
              <a:latin typeface="Georgia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6446" y="2417303"/>
            <a:ext cx="8494466" cy="2274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Georgia" charset="0"/>
              </a:rPr>
              <a:t>Руководитель </a:t>
            </a:r>
            <a:r>
              <a:rPr lang="ru-RU" dirty="0">
                <a:solidFill>
                  <a:srgbClr val="002060"/>
                </a:solidFill>
                <a:latin typeface="Georgia" charset="0"/>
              </a:rPr>
              <a:t>общеобразовательной </a:t>
            </a:r>
            <a:r>
              <a:rPr lang="ru-RU" dirty="0" smtClean="0">
                <a:solidFill>
                  <a:srgbClr val="002060"/>
                </a:solidFill>
                <a:latin typeface="Georgia" charset="0"/>
              </a:rPr>
              <a:t>организации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Georgia" charset="0"/>
              </a:rPr>
              <a:t>Помощник воспитателя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Georgia" charset="0"/>
              </a:rPr>
              <a:t>Педагог </a:t>
            </a:r>
            <a:r>
              <a:rPr lang="ru-RU" dirty="0">
                <a:solidFill>
                  <a:srgbClr val="002060"/>
                </a:solidFill>
                <a:latin typeface="Georgia" charset="0"/>
              </a:rPr>
              <a:t>дошкольного </a:t>
            </a:r>
            <a:r>
              <a:rPr lang="ru-RU" dirty="0" smtClean="0">
                <a:solidFill>
                  <a:srgbClr val="002060"/>
                </a:solidFill>
                <a:latin typeface="Georgia" charset="0"/>
              </a:rPr>
              <a:t>образования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Georgia" charset="0"/>
              </a:rPr>
              <a:t>Руководитель </a:t>
            </a:r>
            <a:r>
              <a:rPr lang="ru-RU" dirty="0">
                <a:solidFill>
                  <a:srgbClr val="002060"/>
                </a:solidFill>
                <a:latin typeface="Georgia" charset="0"/>
              </a:rPr>
              <a:t>дошкольной образовательной организации</a:t>
            </a:r>
          </a:p>
          <a:p>
            <a:pPr>
              <a:lnSpc>
                <a:spcPct val="115000"/>
              </a:lnSpc>
              <a:spcAft>
                <a:spcPts val="1200"/>
              </a:spcAft>
            </a:pPr>
            <a:endParaRPr lang="ru-RU" dirty="0" smtClean="0">
              <a:solidFill>
                <a:srgbClr val="002060"/>
              </a:solidFill>
              <a:latin typeface="Georgia" charset="0"/>
            </a:endParaRPr>
          </a:p>
        </p:txBody>
      </p:sp>
      <p:pic>
        <p:nvPicPr>
          <p:cNvPr id="10" name="Picture 2" descr="L:\СПК ИНФО\sovet_vector_materials\OUT_vector\Elements\logo_sov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015" y="169334"/>
            <a:ext cx="1760363" cy="711969"/>
          </a:xfrm>
          <a:prstGeom prst="rect">
            <a:avLst/>
          </a:prstGeom>
          <a:noFill/>
        </p:spPr>
      </p:pic>
      <p:pic>
        <p:nvPicPr>
          <p:cNvPr id="11" name="Рисунок 1" descr="0001 (7)">
            <a:extLst>
              <a:ext uri="{FF2B5EF4-FFF2-40B4-BE49-F238E27FC236}">
                <a16:creationId xmlns="" xmlns:a16="http://schemas.microsoft.com/office/drawing/2014/main" id="{AD953868-DF0D-44C2-AB98-BD32CBC32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t="10173" r="9269" b="11427"/>
          <a:stretch/>
        </p:blipFill>
        <p:spPr bwMode="auto">
          <a:xfrm>
            <a:off x="2506049" y="303521"/>
            <a:ext cx="790307" cy="49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058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B58EE001-B34A-469B-9AAF-7AE3008512A1}"/>
              </a:ext>
            </a:extLst>
          </p:cNvPr>
          <p:cNvGrpSpPr/>
          <p:nvPr/>
        </p:nvGrpSpPr>
        <p:grpSpPr>
          <a:xfrm>
            <a:off x="1" y="908929"/>
            <a:ext cx="9905999" cy="47136"/>
            <a:chOff x="596348" y="1060174"/>
            <a:chExt cx="11595652" cy="53010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="" xmlns:a16="http://schemas.microsoft.com/office/drawing/2014/main" id="{46EFA4B6-F159-453B-B92F-95A90F658693}"/>
                </a:ext>
              </a:extLst>
            </p:cNvPr>
            <p:cNvCxnSpPr/>
            <p:nvPr/>
          </p:nvCxnSpPr>
          <p:spPr>
            <a:xfrm>
              <a:off x="596348" y="1113184"/>
              <a:ext cx="11595652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="" xmlns:a16="http://schemas.microsoft.com/office/drawing/2014/main" id="{5D51B7DF-1B72-49D9-8A08-EE695DEEDC53}"/>
                </a:ext>
              </a:extLst>
            </p:cNvPr>
            <p:cNvCxnSpPr/>
            <p:nvPr/>
          </p:nvCxnSpPr>
          <p:spPr>
            <a:xfrm>
              <a:off x="596348" y="1060174"/>
              <a:ext cx="11595652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DCE6EC42-D8B6-419E-8691-77D44823F723}"/>
              </a:ext>
            </a:extLst>
          </p:cNvPr>
          <p:cNvSpPr/>
          <p:nvPr/>
        </p:nvSpPr>
        <p:spPr>
          <a:xfrm>
            <a:off x="-29111" y="0"/>
            <a:ext cx="438750" cy="6858000"/>
          </a:xfrm>
          <a:prstGeom prst="rect">
            <a:avLst/>
          </a:prstGeom>
          <a:solidFill>
            <a:schemeClr val="tx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fld id="{69329E76-C468-4D5C-8D7A-EB6126F66CC1}" type="slidenum">
              <a:rPr lang="ru-RU" sz="1625" b="1">
                <a:solidFill>
                  <a:schemeClr val="bg1"/>
                </a:solidFill>
              </a:rPr>
              <a:pPr algn="ctr"/>
              <a:t>9</a:t>
            </a:fld>
            <a:endParaRPr lang="ru-RU" sz="1625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95B5338-6E70-477E-9D5A-CFD2C1F85571}"/>
              </a:ext>
            </a:extLst>
          </p:cNvPr>
          <p:cNvSpPr txBox="1"/>
          <p:nvPr/>
        </p:nvSpPr>
        <p:spPr>
          <a:xfrm>
            <a:off x="3405957" y="250713"/>
            <a:ext cx="778954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cap="all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Российское общество «Знание» - </a:t>
            </a:r>
          </a:p>
          <a:p>
            <a:pPr algn="just">
              <a:lnSpc>
                <a:spcPct val="90000"/>
              </a:lnSpc>
            </a:pPr>
            <a:r>
              <a:rPr lang="ru-RU" altLang="ru-RU" cap="all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базовая организация  </a:t>
            </a:r>
            <a:r>
              <a:rPr lang="ru-RU" cap="all" dirty="0">
                <a:solidFill>
                  <a:srgbClr val="002060"/>
                </a:solidFill>
                <a:latin typeface="Georgia" charset="0"/>
              </a:rPr>
              <a:t>СПК в сфере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38259" y="2327584"/>
            <a:ext cx="4544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https://nok-nark.ru/spk/detail/036</a:t>
            </a:r>
            <a:endParaRPr lang="ru-RU" sz="2400" dirty="0"/>
          </a:p>
        </p:txBody>
      </p:sp>
      <p:pic>
        <p:nvPicPr>
          <p:cNvPr id="11" name="Picture 2" descr="L:\СПК ИНФО\sovet_vector_materials\OUT_vector\Elements\logo_sov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015" y="169334"/>
            <a:ext cx="1760363" cy="711969"/>
          </a:xfrm>
          <a:prstGeom prst="rect">
            <a:avLst/>
          </a:prstGeom>
          <a:noFill/>
        </p:spPr>
      </p:pic>
      <p:pic>
        <p:nvPicPr>
          <p:cNvPr id="12" name="Рисунок 1" descr="0001 (7)">
            <a:extLst>
              <a:ext uri="{FF2B5EF4-FFF2-40B4-BE49-F238E27FC236}">
                <a16:creationId xmlns="" xmlns:a16="http://schemas.microsoft.com/office/drawing/2014/main" id="{AD953868-DF0D-44C2-AB98-BD32CBC32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t="10173" r="9269" b="11427"/>
          <a:stretch/>
        </p:blipFill>
        <p:spPr bwMode="auto">
          <a:xfrm>
            <a:off x="2506049" y="303521"/>
            <a:ext cx="790307" cy="49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E1C7DE6-A096-473F-9D59-DFFE953438BA}"/>
              </a:ext>
            </a:extLst>
          </p:cNvPr>
          <p:cNvSpPr/>
          <p:nvPr/>
        </p:nvSpPr>
        <p:spPr>
          <a:xfrm>
            <a:off x="1198136" y="3415137"/>
            <a:ext cx="8374842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cap="all" dirty="0" smtClean="0">
                <a:solidFill>
                  <a:srgbClr val="002060"/>
                </a:solidFill>
                <a:latin typeface="Georgia" charset="0"/>
              </a:rPr>
              <a:t>РЕГИСТРАЦИОННЫЙ НОМЕР: </a:t>
            </a:r>
            <a:r>
              <a:rPr lang="ru-RU" sz="2000" i="1" cap="all" dirty="0" smtClean="0">
                <a:solidFill>
                  <a:srgbClr val="002060"/>
                </a:solidFill>
                <a:latin typeface="Georgia" charset="0"/>
              </a:rPr>
              <a:t>036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b="1" cap="all" dirty="0" smtClean="0">
              <a:solidFill>
                <a:srgbClr val="002060"/>
              </a:solidFill>
              <a:latin typeface="Georgia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cap="all" dirty="0" smtClean="0">
                <a:solidFill>
                  <a:srgbClr val="002060"/>
                </a:solidFill>
                <a:latin typeface="Georgia" charset="0"/>
              </a:rPr>
              <a:t>ФИО Председателя: </a:t>
            </a:r>
            <a:r>
              <a:rPr lang="ru-RU" sz="1600" i="1" cap="all" dirty="0" err="1" smtClean="0">
                <a:solidFill>
                  <a:srgbClr val="002060"/>
                </a:solidFill>
                <a:latin typeface="Georgia" charset="0"/>
              </a:rPr>
              <a:t>духанина</a:t>
            </a:r>
            <a:r>
              <a:rPr lang="ru-RU" sz="1600" i="1" cap="all" dirty="0" smtClean="0">
                <a:solidFill>
                  <a:srgbClr val="002060"/>
                </a:solidFill>
                <a:latin typeface="Georgia" charset="0"/>
              </a:rPr>
              <a:t> любовь </a:t>
            </a:r>
            <a:r>
              <a:rPr lang="ru-RU" sz="1600" i="1" cap="all" dirty="0" err="1" smtClean="0">
                <a:solidFill>
                  <a:srgbClr val="002060"/>
                </a:solidFill>
                <a:latin typeface="Georgia" charset="0"/>
              </a:rPr>
              <a:t>николаевна</a:t>
            </a:r>
            <a:endParaRPr lang="ru-RU" sz="1600" i="1" cap="all" dirty="0" smtClean="0">
              <a:solidFill>
                <a:srgbClr val="002060"/>
              </a:solidFill>
              <a:latin typeface="Georgia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b="1" cap="all" dirty="0" smtClean="0">
              <a:solidFill>
                <a:srgbClr val="002060"/>
              </a:solidFill>
              <a:latin typeface="Georgia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cap="all" dirty="0" smtClean="0">
                <a:solidFill>
                  <a:srgbClr val="002060"/>
                </a:solidFill>
                <a:latin typeface="Georgia" charset="0"/>
              </a:rPr>
              <a:t>Область профессиональной деятельности: </a:t>
            </a:r>
            <a:r>
              <a:rPr lang="ru-RU" sz="2000" i="1" cap="all" dirty="0" smtClean="0">
                <a:solidFill>
                  <a:srgbClr val="002060"/>
                </a:solidFill>
                <a:latin typeface="Georgia" charset="0"/>
              </a:rPr>
              <a:t>01</a:t>
            </a:r>
            <a:r>
              <a:rPr lang="ru-RU" sz="1600" i="1" cap="all" dirty="0" smtClean="0">
                <a:solidFill>
                  <a:srgbClr val="002060"/>
                </a:solidFill>
                <a:latin typeface="Georgia" charset="0"/>
              </a:rPr>
              <a:t> образование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97919" y="1596157"/>
            <a:ext cx="5930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hlinkClick r:id="rId6"/>
              </a:rPr>
              <a:t>http://nspkrf.ru/soveti/item/173-spk-obr.html</a:t>
            </a:r>
            <a:endParaRPr lang="ru-RU" sz="2400" dirty="0">
              <a:hlinkClick r:id="rId3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E91862A-61F0-4969-A43D-BD56AAB861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68" y="1555734"/>
            <a:ext cx="2486766" cy="566577"/>
          </a:xfrm>
          <a:prstGeom prst="rect">
            <a:avLst/>
          </a:prstGeom>
        </p:spPr>
      </p:pic>
      <p:pic>
        <p:nvPicPr>
          <p:cNvPr id="15362" name="Picture 2" descr="http://atr.my1.ru/foto3/fotonew7/NWTP97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62754" y="2361320"/>
            <a:ext cx="2494844" cy="498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46651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26365</TotalTime>
  <Words>986</Words>
  <Application>Microsoft Office PowerPoint</Application>
  <PresentationFormat>Лист A4 (210x297 мм)</PresentationFormat>
  <Paragraphs>251</Paragraphs>
  <Slides>18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Курдовер Анна Николаевна</dc:creator>
  <cp:lastModifiedBy>LDuhanina</cp:lastModifiedBy>
  <cp:revision>2161</cp:revision>
  <cp:lastPrinted>2019-10-14T14:37:32Z</cp:lastPrinted>
  <dcterms:created xsi:type="dcterms:W3CDTF">2017-06-28T08:40:51Z</dcterms:created>
  <dcterms:modified xsi:type="dcterms:W3CDTF">2019-12-20T18:31:19Z</dcterms:modified>
</cp:coreProperties>
</file>